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5" r:id="rId9"/>
    <p:sldId id="288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466"/>
  </p:normalViewPr>
  <p:slideViewPr>
    <p:cSldViewPr snapToGrid="0" snapToObjects="1">
      <p:cViewPr varScale="1">
        <p:scale>
          <a:sx n="106" d="100"/>
          <a:sy n="106" d="100"/>
        </p:scale>
        <p:origin x="2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ic.clinicaltrials.gov/ct2/show/NCT0504871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44954/" TargetMode="External"/><Relationship Id="rId2" Type="http://schemas.openxmlformats.org/officeDocument/2006/relationships/hyperlink" Target="https://pubmed.ncbi.nlm.nih.gov/37351564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5576"/>
            <a:ext cx="9144000" cy="1477823"/>
          </a:xfrm>
        </p:spPr>
        <p:txBody>
          <a:bodyPr/>
          <a:lstStyle/>
          <a:p>
            <a:r>
              <a:rPr lang="it-IT" sz="3000" dirty="0">
                <a:latin typeface="+mj-lt"/>
              </a:rPr>
              <a:t>Efficacia dell’agonista recettoriale non peptidico</a:t>
            </a:r>
            <a:br>
              <a:rPr lang="it-IT" sz="3000" dirty="0">
                <a:latin typeface="+mj-lt"/>
              </a:rPr>
            </a:br>
            <a:r>
              <a:rPr lang="it-IT" sz="3000" dirty="0">
                <a:latin typeface="+mj-lt"/>
              </a:rPr>
              <a:t>del GLP-1 orale </a:t>
            </a:r>
            <a:r>
              <a:rPr lang="it-IT" sz="3000" dirty="0" err="1">
                <a:latin typeface="+mj-lt"/>
              </a:rPr>
              <a:t>orforglipron</a:t>
            </a:r>
            <a:br>
              <a:rPr lang="it-IT" sz="3000" dirty="0">
                <a:latin typeface="+mj-lt"/>
              </a:rPr>
            </a:br>
            <a:r>
              <a:rPr lang="it-IT" sz="3000" dirty="0">
                <a:latin typeface="+mj-lt"/>
              </a:rPr>
              <a:t>in persone obese o sovrappeso:</a:t>
            </a:r>
            <a:br>
              <a:rPr lang="it-IT" sz="3000" dirty="0">
                <a:latin typeface="+mj-lt"/>
              </a:rPr>
            </a:br>
            <a:r>
              <a:rPr lang="it-IT" sz="3000" dirty="0">
                <a:latin typeface="+mj-lt"/>
              </a:rPr>
              <a:t>uno studio di fase 2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81684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Sean Wharton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en-U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Wharton Medical Clinic, </a:t>
            </a:r>
            <a:r>
              <a:rPr lang="it-IT" sz="1600" dirty="0"/>
              <a:t>Toronto, ON, Canada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L’agonista recettoriale non peptidico del GLP-1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somministrato quotidianamente per via orale, si associa a un calo ponderale significativo.</a:t>
            </a:r>
          </a:p>
          <a:p>
            <a:pPr>
              <a:buClr>
                <a:srgbClr val="C71B20"/>
              </a:buClr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presenta un profilo di sicurezza simile a quello degli agonisti recettoriali del GLP-1 iniettivi.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LY3502970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è un nuovo agonista recettoriale non peptidico del GLP-1 (GLP-1 RA) a somministrazione giornaliera, in fase di sviluppo per l’obesità e il diabete tipo 2 in soggetti adulti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lunga emivita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(25-68 ore) consente la monosomministrazione per via orale senza restrizioni relative ad acqua e alimenti, e presenta un profilo farmacodinamico e di sicurezza simile a quello dei GLP-1 RA iniettivi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di fase 2, randomizzato in doppio cieco, ha coinvolto 272 adulti con obesità o sovrappeso e almeno una comorbilità correlata al peso corporeo, ma senza diabete.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randomizzati a uno dei quattro dosaggi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(12, 24, 36 o 45 mg) o placebo, 1/die per 36 settimane.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variazione poderale percentuale rispetto al basale è stata valutata alla settimana 26 (endpoint primario) e alla settimana 36 (endpoint secondario).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Alla settimana 26 è stata osservata una variazione media ponderale, rispetto al basale, che andava da -8,6 a -12,6% nelle diverse coorti di dosaggio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mentre nel gruppo del placebo era del -2,0%.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Alla settimana 36 la variazione media andava dal -9,4 al -14,7% con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rispetto al -2,3% con placebo.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riduzione ponderale almeno del 10% alla settimana 36 è stata osservata nel 46-75% dei partecipanti trattati con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rispetto al 9% del gruppo del placebo.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somministrazione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ha portato a un miglioramento di tutti i parametri predefiniti correlati al peso e di quelli cardiometabolici.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eventi avversi riferiti con maggior frequenza con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sono stati quelli gastrointestinali, di lieve o moderata entità, che si sono verificati principalmente con l’aumento del dosaggio e che hanno portato all’interruzione del farmaco nel 10-17% dei partecipanti per tutti i dosaggi.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profilo di sicurezza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risultato simile a quello della classe dei GLP-1 RA.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un GLP-1 RA non peptidico a somministrazione giornaliera per via orale, è risultato associato a calo ponderale.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eventi avversi riportati con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orforglipron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sono simili a quelli dei GLP-1 RA iniettivi.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179388" indent="-179388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Wharton S, Blevins T, Connery L, et al. Daily Oral GLP-1 Receptor Agonist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Orforglipron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for Adults with Obesity. </a:t>
            </a:r>
            <a:r>
              <a:rPr lang="en-US" sz="1800" dirty="0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N </a:t>
            </a:r>
            <a:r>
              <a:rPr lang="en-US" sz="1800" dirty="0" err="1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Engl</a:t>
            </a:r>
            <a:r>
              <a:rPr lang="en-US" sz="1800" dirty="0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 J Med. 2023 Jun 23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179388" indent="-179388">
              <a:buClr>
                <a:schemeClr val="tx1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Pratt E, Ma X, </a:t>
            </a:r>
            <a:r>
              <a:rPr lang="it-IT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Liu</a:t>
            </a:r>
            <a:r>
              <a:rPr lang="it-IT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it-IT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Orforglipron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(LY3502970), a novel, oral non-peptide glucagon-like peptide-1 receptor agonist: A Phase 1a, blinded, placebo-controlled, randomized, single- and multiple-ascending-dose study in healthy participants. </a:t>
            </a:r>
            <a:r>
              <a:rPr lang="fr-FR" sz="1800" dirty="0" err="1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Diabetes</a:t>
            </a:r>
            <a:r>
              <a:rPr lang="fr-FR" sz="1800" dirty="0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 </a:t>
            </a:r>
            <a:r>
              <a:rPr lang="fr-FR" sz="1800" dirty="0" err="1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Obes</a:t>
            </a:r>
            <a:r>
              <a:rPr lang="fr-FR" sz="1800" dirty="0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 </a:t>
            </a:r>
            <a:r>
              <a:rPr lang="fr-FR" sz="1800" dirty="0" err="1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Metab</a:t>
            </a:r>
            <a:r>
              <a:rPr lang="fr-FR" sz="1800" dirty="0">
                <a:solidFill>
                  <a:srgbClr val="0432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. 2023 Jun 21</a:t>
            </a:r>
            <a:r>
              <a:rPr lang="fr-FR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605</Words>
  <Application>Microsoft Macintosh PowerPoint</Application>
  <PresentationFormat>Presentazione su schermo (16:9)</PresentationFormat>
  <Paragraphs>28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259</cp:revision>
  <dcterms:created xsi:type="dcterms:W3CDTF">2019-04-12T11:26:00Z</dcterms:created>
  <dcterms:modified xsi:type="dcterms:W3CDTF">2023-07-05T10:01:46Z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