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5" r:id="rId9"/>
    <p:sldId id="288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437"/>
  </p:normalViewPr>
  <p:slideViewPr>
    <p:cSldViewPr snapToGrid="0" snapToObjects="1">
      <p:cViewPr varScale="1">
        <p:scale>
          <a:sx n="149" d="100"/>
          <a:sy n="149" d="100"/>
        </p:scale>
        <p:origin x="5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ic.clinicaltrials.gov/ct2/show/NCT04556851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6802077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66429"/>
            <a:ext cx="9144000" cy="1991172"/>
          </a:xfrm>
        </p:spPr>
        <p:txBody>
          <a:bodyPr/>
          <a:lstStyle/>
          <a:p>
            <a:r>
              <a:rPr lang="it-IT" sz="2800">
                <a:latin typeface="+mj-lt"/>
              </a:rPr>
              <a:t>HSK7653, nuovo </a:t>
            </a:r>
            <a:r>
              <a:rPr lang="it-IT" sz="2800" dirty="0">
                <a:latin typeface="+mj-lt"/>
              </a:rPr>
              <a:t>DPP-4i ad azione prolungata,</a:t>
            </a:r>
            <a:br>
              <a:rPr lang="it-IT" sz="2800" dirty="0">
                <a:latin typeface="+mj-lt"/>
              </a:rPr>
            </a:br>
            <a:r>
              <a:rPr lang="it-IT" sz="2800" dirty="0">
                <a:latin typeface="+mj-lt"/>
              </a:rPr>
              <a:t>nella monoterapia del DT2:</a:t>
            </a:r>
            <a:br>
              <a:rPr lang="it-IT" sz="2800" dirty="0">
                <a:latin typeface="+mj-lt"/>
              </a:rPr>
            </a:br>
            <a:r>
              <a:rPr lang="it-IT" sz="2800" dirty="0">
                <a:latin typeface="+mj-lt"/>
              </a:rPr>
              <a:t>un trial di fase 3 randomizzato,</a:t>
            </a:r>
            <a:br>
              <a:rPr lang="it-IT" sz="2800" dirty="0">
                <a:latin typeface="+mj-lt"/>
              </a:rPr>
            </a:br>
            <a:r>
              <a:rPr lang="it-IT" sz="2800" dirty="0">
                <a:latin typeface="+mj-lt"/>
              </a:rPr>
              <a:t>controllato con placebo, in doppio cieco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869580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 err="1">
                <a:solidFill>
                  <a:srgbClr val="C71B20"/>
                </a:solidFill>
              </a:rPr>
              <a:t>Linong</a:t>
            </a:r>
            <a:r>
              <a:rPr lang="it-IT" sz="2200" b="1" dirty="0">
                <a:solidFill>
                  <a:srgbClr val="C71B20"/>
                </a:solidFill>
              </a:rPr>
              <a:t> </a:t>
            </a:r>
            <a:r>
              <a:rPr lang="it-IT" sz="2200" b="1" dirty="0" err="1">
                <a:solidFill>
                  <a:srgbClr val="C71B20"/>
                </a:solidFill>
              </a:rPr>
              <a:t>Ji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Peking</a:t>
            </a:r>
            <a:r>
              <a:rPr lang="it-IT" sz="1600" dirty="0"/>
              <a:t> University, </a:t>
            </a:r>
            <a:r>
              <a:rPr lang="it-IT" sz="1600" dirty="0" err="1"/>
              <a:t>People’s</a:t>
            </a:r>
            <a:r>
              <a:rPr lang="it-IT" sz="1600" dirty="0"/>
              <a:t> Hospital, </a:t>
            </a:r>
            <a:r>
              <a:rPr lang="it-IT" sz="1600" dirty="0" err="1"/>
              <a:t>Peking</a:t>
            </a:r>
            <a:r>
              <a:rPr lang="it-IT" sz="1600"/>
              <a:t>, Cina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persone cinesi con diabete tipo 2, la monoterapia bisettimanale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il DPP-4 inibitore ad azione prolungata HSK7653 ha migliorato significativamente il compenso glicemico dopo 52 settimane, rispetto</a:t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 placebo.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HSK7653 è stato ben tollerato con una bassa incidenza di ipoglicemie.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HSK7653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un DPP-4 inibitore (DPP-4i) ad azione prolungata con una lunga emivita e con un’inibizione di DPP-4 &gt;80% per 14 giorni, che consente un dosaggio bisettimanale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HSK7653 è in fase di studio per l’approvazione da parte della NMPA (China National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Products Administration), l’ente regolatorio cinese per l’approvazione dei farmaci.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di fase 3 ha randomizzato soggetti con diabete tipo 2 (DT2) fra HSK7653 a somministrazione bisettimanale (10 mg o 25 mg) e placebo.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trattati per 24 settimane, seguite da 28 settimane di estensione in aperto (25 mg).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L’endpoint primario era rappresentato dalla variazione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24 settimane.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886700" cy="30441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studio ha arruolato 158 partecipanti per ciascuno dei due dosaggi: 10 e 25 mg, e 159 per il placebo.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24 settimane, le variazioni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rispetto al placebo sono state rispettivamente -0,63% (IC 95% da -0,81 a -0,46;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&lt;0,0001) nel gruppo trattato con 10 mg e -0,59% nel gruppo trattato con 25 mg (IC 95% da -0,77 a -0,42;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&lt;0,0001).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24 settimane, i soggetti nei gruppi trattati con 10 e 25 mg avevano maggiori probabilità di raggiungere un’HbA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&lt;7,0%, rispetto al placebo.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Alla settimana 52, le variazioni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sono state -0,86% nel gruppo passato da 10 a 25 mg, -0,74% nel gruppo che ha iniziato e proseguito con 25 mg, e -0,89 nel braccio passato da placebo a 25 mg.</a:t>
            </a:r>
          </a:p>
          <a:p>
            <a:pPr>
              <a:lnSpc>
                <a:spcPct val="11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tipi di eventi avversi sono risultati simili nei gruppi in trattamento attivo e con placebo; le ipoglicemie sono risultate controllabili e indipendenti dal dosaggio, senza episodi gravi o particolari segnali per la sicurezza.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persone cinesi con DT2 e compenso inadeguato con dieta ed esercizio fisico, la monoterapia bisettimanale con HSK7653 ha migliorato significativamente il compenso glicemico rispetto al placebo, dopo 52 settimane.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Entrambi i dosaggi di HSK7653 sono stati ben tollerati senza variazioni ponderali significative.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Negli studi futuri andranno valutati i possibili vantaggi di HSK7653 in termini di compliance terapeutica.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Liu Y, Yan S, Liu J, et al. Development and validation of an HPLC coupled with tandem mass spectrometry method for the determination of HSK7653, a novel super long-acting dipeptidyl peptidase-4 inhibitor, in human plasma and urine and its application to a pharmacokinetic study.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Biomed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Chromatogr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. 2023;37(5):e5607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t-IT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596</Words>
  <Application>Microsoft Macintosh PowerPoint</Application>
  <PresentationFormat>Presentazione su schermo (16:9)</PresentationFormat>
  <Paragraphs>27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262</cp:revision>
  <dcterms:created xsi:type="dcterms:W3CDTF">2019-04-12T11:26:00Z</dcterms:created>
  <dcterms:modified xsi:type="dcterms:W3CDTF">2023-07-05T10:04:12Z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