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77" r:id="rId2"/>
    <p:sldId id="274" r:id="rId3"/>
    <p:sldId id="273" r:id="rId4"/>
    <p:sldId id="278" r:id="rId5"/>
    <p:sldId id="283" r:id="rId6"/>
    <p:sldId id="284" r:id="rId7"/>
    <p:sldId id="286" r:id="rId8"/>
    <p:sldId id="285" r:id="rId9"/>
    <p:sldId id="288" r:id="rId10"/>
    <p:sldId id="28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90"/>
    <a:srgbClr val="FBCD7E"/>
    <a:srgbClr val="C71B20"/>
    <a:srgbClr val="C71B27"/>
    <a:srgbClr val="851C6E"/>
    <a:srgbClr val="7C7193"/>
    <a:srgbClr val="638CA4"/>
    <a:srgbClr val="976A98"/>
    <a:srgbClr val="D52B1C"/>
    <a:srgbClr val="A3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/>
    <p:restoredTop sz="94455"/>
  </p:normalViewPr>
  <p:slideViewPr>
    <p:cSldViewPr snapToGrid="0" snapToObjects="1">
      <p:cViewPr varScale="1">
        <p:scale>
          <a:sx n="105" d="100"/>
          <a:sy n="105" d="100"/>
        </p:scale>
        <p:origin x="1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10/07/23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Albero di palma, pianta, palma&#10;&#10;Descrizione generata automaticamente">
            <a:extLst>
              <a:ext uri="{FF2B5EF4-FFF2-40B4-BE49-F238E27FC236}">
                <a16:creationId xmlns:a16="http://schemas.microsoft.com/office/drawing/2014/main" id="{2B0376B4-3514-964E-EC7B-31D452DCF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249419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solidFill>
                  <a:schemeClr val="bg1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resa possibile grazie al contributo educazionale non condizionante di</a:t>
            </a:r>
            <a:endParaRPr lang="it-IT" sz="900" dirty="0">
              <a:solidFill>
                <a:schemeClr val="bg1"/>
              </a:solidFill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Immagine che contiene testo, Carattere, schermata, biglietto da visita&#10;&#10;Descrizione generata automaticamente">
            <a:extLst>
              <a:ext uri="{FF2B5EF4-FFF2-40B4-BE49-F238E27FC236}">
                <a16:creationId xmlns:a16="http://schemas.microsoft.com/office/drawing/2014/main" id="{C47BD714-A8C4-CD67-4C23-48A820353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663" y="1712990"/>
            <a:ext cx="3808674" cy="2011680"/>
          </a:xfrm>
          <a:prstGeom prst="rect">
            <a:avLst/>
          </a:prstGeom>
        </p:spPr>
      </p:pic>
      <p:pic>
        <p:nvPicPr>
          <p:cNvPr id="18" name="Immagine 17" descr="Immagine che contiene Carattere, Elementi grafici, logo, bianco&#10;&#10;Descrizione generata automaticamente">
            <a:extLst>
              <a:ext uri="{FF2B5EF4-FFF2-40B4-BE49-F238E27FC236}">
                <a16:creationId xmlns:a16="http://schemas.microsoft.com/office/drawing/2014/main" id="{E9D4DBD6-FFA5-0F53-AD93-A04CBE32FC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858" y="4633873"/>
            <a:ext cx="1586285" cy="418222"/>
          </a:xfrm>
          <a:prstGeom prst="rect">
            <a:avLst/>
          </a:prstGeom>
        </p:spPr>
      </p:pic>
      <p:pic>
        <p:nvPicPr>
          <p:cNvPr id="19" name="Immagine 18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0A6559D-E76E-C5B9-F508-5B22D62B8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292" y="162019"/>
            <a:ext cx="2313698" cy="676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42AD4E40-117F-6B31-36C6-0F975B12E1DC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4" name="Immagine 1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B368D6B9-66FA-179A-129A-B310DCD95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433" y="74984"/>
            <a:ext cx="1947134" cy="499849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EEE20CD-1990-C391-688E-E615C4514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5" y="600824"/>
            <a:ext cx="1237130" cy="499849"/>
          </a:xfrm>
          <a:prstGeom prst="rect">
            <a:avLst/>
          </a:prstGeom>
        </p:spPr>
      </p:pic>
      <p:pic>
        <p:nvPicPr>
          <p:cNvPr id="5" name="Immagine 4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53F5CCC6-C556-8311-ED2B-35C3A6386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53" y="3563515"/>
            <a:ext cx="857148" cy="133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4DF286-7C7D-44B2-DCBD-9537C3CF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4054" t="19561" r="17966" b="29222"/>
          <a:stretch/>
        </p:blipFill>
        <p:spPr>
          <a:xfrm>
            <a:off x="7569642" y="46602"/>
            <a:ext cx="1137693" cy="48214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AB93F8B-984E-D411-70C3-10675D65124F}"/>
              </a:ext>
            </a:extLst>
          </p:cNvPr>
          <p:cNvSpPr/>
          <p:nvPr userDrawn="1"/>
        </p:nvSpPr>
        <p:spPr>
          <a:xfrm>
            <a:off x="-11826" y="4898524"/>
            <a:ext cx="9155826" cy="244975"/>
          </a:xfrm>
          <a:prstGeom prst="rect">
            <a:avLst/>
          </a:prstGeom>
          <a:solidFill>
            <a:srgbClr val="C71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33" y="822747"/>
            <a:ext cx="7886700" cy="757239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24516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898525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11" name="Immagine 10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A419AB66-9A49-66AF-BBC5-99038B00CE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172" y="147179"/>
            <a:ext cx="1696257" cy="244975"/>
          </a:xfrm>
          <a:prstGeom prst="rect">
            <a:avLst/>
          </a:prstGeom>
        </p:spPr>
      </p:pic>
      <p:pic>
        <p:nvPicPr>
          <p:cNvPr id="4" name="Immagine 3" descr="Immagine che contiene pianta, fiore&#10;&#10;Descrizione generata automaticamente">
            <a:extLst>
              <a:ext uri="{FF2B5EF4-FFF2-40B4-BE49-F238E27FC236}">
                <a16:creationId xmlns:a16="http://schemas.microsoft.com/office/drawing/2014/main" id="{8D3BFF83-157B-2EF2-31D1-5C55B3FF8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00307" y="3563515"/>
            <a:ext cx="857148" cy="1335008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4D0D762-9E23-7916-28C1-06A4248B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054" y="147179"/>
            <a:ext cx="606315" cy="244975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8A9DF751-7C62-45E9-FC45-39FD0496B1B9}"/>
              </a:ext>
            </a:extLst>
          </p:cNvPr>
          <p:cNvSpPr>
            <a:spLocks noChangeAspect="1"/>
          </p:cNvSpPr>
          <p:nvPr userDrawn="1"/>
        </p:nvSpPr>
        <p:spPr>
          <a:xfrm>
            <a:off x="8707335" y="3194134"/>
            <a:ext cx="321026" cy="331568"/>
          </a:xfrm>
          <a:prstGeom prst="ellipse">
            <a:avLst/>
          </a:prstGeom>
          <a:solidFill>
            <a:srgbClr val="FBCD7E"/>
          </a:solidFill>
          <a:ln>
            <a:noFill/>
          </a:ln>
          <a:effectLst>
            <a:outerShdw blurRad="150271" dist="46806" dir="2700000" algn="tl" rotWithShape="0">
              <a:srgbClr val="F4E09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5D0ED31-4A9D-D5F8-16C1-68BF7F7B3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300307" y="3194134"/>
            <a:ext cx="857147" cy="482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7380728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6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1">
            <a:extLst>
              <a:ext uri="{FF2B5EF4-FFF2-40B4-BE49-F238E27FC236}">
                <a16:creationId xmlns:a16="http://schemas.microsoft.com/office/drawing/2014/main" id="{7113452F-ECB6-EFA4-16EC-3B589F818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46788"/>
            <a:ext cx="9144000" cy="1777526"/>
          </a:xfrm>
        </p:spPr>
        <p:txBody>
          <a:bodyPr/>
          <a:lstStyle/>
          <a:p>
            <a:r>
              <a:rPr lang="it-IT" sz="3200" dirty="0">
                <a:latin typeface="+mj-lt"/>
              </a:rPr>
              <a:t>Dapagliflozin per l’iperglicemia ospedaliera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in soggetti cardiochirurgici con DT2:</a:t>
            </a:r>
            <a:br>
              <a:rPr lang="it-IT" sz="3200" dirty="0">
                <a:latin typeface="+mj-lt"/>
              </a:rPr>
            </a:br>
            <a:r>
              <a:rPr lang="it-IT" sz="3200" dirty="0">
                <a:latin typeface="+mj-lt"/>
              </a:rPr>
              <a:t>uno studio randomizzato e controllato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C93D7E-01C2-6556-D9FC-7C74D148FCBB}"/>
              </a:ext>
            </a:extLst>
          </p:cNvPr>
          <p:cNvSpPr/>
          <p:nvPr/>
        </p:nvSpPr>
        <p:spPr>
          <a:xfrm>
            <a:off x="0" y="3485018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Presentato da:</a:t>
            </a:r>
          </a:p>
          <a:p>
            <a:pPr algn="ctr"/>
            <a:r>
              <a:rPr lang="it-IT" sz="2200" b="1" dirty="0">
                <a:solidFill>
                  <a:srgbClr val="C71B20"/>
                </a:solidFill>
              </a:rPr>
              <a:t>Mohammad </a:t>
            </a:r>
            <a:r>
              <a:rPr lang="it-IT" sz="2200" b="1" dirty="0" err="1">
                <a:solidFill>
                  <a:srgbClr val="C71B20"/>
                </a:solidFill>
              </a:rPr>
              <a:t>Kuchay</a:t>
            </a:r>
            <a:r>
              <a:rPr lang="it-IT" sz="2200" dirty="0"/>
              <a:t>*, et al.</a:t>
            </a:r>
          </a:p>
          <a:p>
            <a:pPr algn="ctr"/>
            <a:r>
              <a:rPr lang="it-IT" sz="1600" dirty="0"/>
              <a:t>*</a:t>
            </a:r>
            <a:r>
              <a:rPr lang="it-IT" sz="1600" dirty="0" err="1"/>
              <a:t>Medanta</a:t>
            </a:r>
            <a:r>
              <a:rPr lang="it-IT" sz="1600" dirty="0"/>
              <a:t>-The </a:t>
            </a:r>
            <a:r>
              <a:rPr lang="it-IT" sz="1600" dirty="0" err="1"/>
              <a:t>Medicity</a:t>
            </a:r>
            <a:r>
              <a:rPr lang="it-IT" sz="1600" dirty="0"/>
              <a:t> Hospital, </a:t>
            </a:r>
            <a:r>
              <a:rPr lang="it-IT" sz="1600" dirty="0" err="1"/>
              <a:t>Gurugram</a:t>
            </a:r>
            <a:r>
              <a:rPr lang="it-IT" sz="1600" dirty="0"/>
              <a:t>, India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579986"/>
            <a:ext cx="7886700" cy="3052737"/>
          </a:xfrm>
        </p:spPr>
        <p:txBody>
          <a:bodyPr/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soggetti con diabete tipo 2 ospedalizzati per interventi cardiochirurgici, l’aggiunta di dapagliflozin al regime insulinico basal-bolus non migliora il compenso glicemico rispetto al solo schema basal-bolus.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Nonostante ciò, dapagliflozin non aumenta l’incidenza di chetoacidosi diabetica o di altre complicanze durante il ricovero.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71B20"/>
                </a:solidFill>
                <a:latin typeface="+mj-lt"/>
              </a:rPr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489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Gli inibitori del cotrasportatore sodio/glucosio-2 (SGLT2,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sodium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cotransporter-2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non sono stati sufficientemente indagati nel trattamento dell’iperglicemia in soggetti ospedalizzati non critici con diabete tipo 2 (DT2)</a:t>
            </a:r>
            <a:r>
              <a:rPr lang="it-IT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c’è di noto su questo argomento?</a:t>
            </a:r>
          </a:p>
        </p:txBody>
      </p:sp>
    </p:spTree>
    <p:extLst>
      <p:ext uri="{BB962C8B-B14F-4D97-AF65-F5344CB8AC3E}">
        <p14:creationId xmlns:p14="http://schemas.microsoft.com/office/powerpoint/2010/main" val="165575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303241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questo studio randomizzato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-to-target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avviato dallo sperimentatore, 250 pazienti cardiochirurgici con DT2 sono stati randomizzati (1:1) fra 10 mg di dapagliflozin giornaliero in aggiunta al regime insulinico basal-bolus (gruppo DAPA) e il solo schema basal-bolus (gruppo INSULIN) nel periodo postoperatorio precoce.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L’outcome primario era determinato dalla differenza media dei livelli glicemici (BG,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giornalieri fra i due gruppi.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principali outcome in termini di sicurezza hanno riguardato l’incidenza di chetonemia/chetoacidosi diabetica (DKA,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diabetic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ketoacidosis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 severa e di ipoglicemie.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Tutte le analisi sono state condotte secondo il principio dell’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intention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-to-</a:t>
            </a:r>
            <a:r>
              <a:rPr lang="it-IT" i="1" dirty="0" err="1">
                <a:latin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BACKGROUND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0378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782499"/>
            <a:ext cx="7677862" cy="304414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Fra i gruppi DAPA e INSULIN non sono state riscontrate differenze nei livelli medi giornalieri di BG (149 vs. 150 mg/dl), nella percentuale media di rilevazioni entro il range target di 70-180 mg/dl (82,7 vs. 82,5%), nella dose giornaliera complessiva di insulina (media, 39 vs. 40 unità/giorno), nel numero di somministrazioni giornaliere di insulina (mediana, 3,9 vs. 4), nella durata del ricovero (mediana, 10 vs. 10 giorni) o nelle complicanze ospedaliere (21,6 vs. 24,8%).</a:t>
            </a:r>
          </a:p>
          <a:p>
            <a:pPr>
              <a:lnSpc>
                <a:spcPct val="120000"/>
              </a:lnSpc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livelli medi dei chetoni plasmatici sono risultati significativamente più elevati nel gruppo DAPA rispetto al gruppo INSULIN al giorno 3 (0,71 vs 0,30 mmol/l) e al giorno 5 (0,42 vs 0,19 mmol/l) dalla randomizzazione.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(1)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285364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4"/>
            <a:ext cx="7886700" cy="2974694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Sei partecipanti nel gruppo DAPA hanno sviluppato chetonemia severa, ma nessuno ha sviluppato DKA.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Non sono state riscontrate differenze nella percentuale di soggetti con valori di BG &lt;70 mg/dl (9,6 vs 7,2%) fra i due gruppi di trattamento.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 numero inferiore di partecipanti del gruppo DAPA ha sviluppato insufficienza renale acuta (7,2%) rispetto al gruppo INSULIN (12,8%).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RISULTATI (2)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Cosa aggiunge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626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>
            <a:normAutofit/>
          </a:bodyPr>
          <a:lstStyle/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Tali risultati indicano che l’aggiunta di dapagliflozin al regime insulinico basal-bolus non migliora ulteriormente la glicemia rispetto al solo schema basal-bolus, in soggetti con DT2 ospedalizzati per interventi cardiochirurgici.</a:t>
            </a:r>
          </a:p>
          <a:p>
            <a:pPr>
              <a:buClr>
                <a:srgbClr val="C71B20"/>
              </a:buCl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Dapagliflozin è tuttavia sicuro e non aumenta l’incidenza di DKA o di altre complicanze durante il periodo di degenza ospedaliera.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CONCLUSIONI E PROSPETTIVE</a:t>
            </a:r>
            <a:br>
              <a:rPr lang="it-IT" dirty="0">
                <a:solidFill>
                  <a:srgbClr val="C71B20"/>
                </a:solidFill>
                <a:latin typeface="+mj-lt"/>
              </a:rPr>
            </a:br>
            <a:r>
              <a:rPr lang="it-IT" sz="2000" i="1" dirty="0">
                <a:solidFill>
                  <a:srgbClr val="C71B20"/>
                </a:solidFill>
                <a:latin typeface="+mj-lt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8126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2DF9C-9CAA-9D48-BDFC-DE8D574D6C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840375"/>
            <a:ext cx="7886700" cy="279234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Kuchay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MS,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Khatana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P, Mishra M, et al. Dapagliflozin for inpatient hyperglycemia in cardiac surgery patients with type 2 diabetes: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randomised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controlled trial (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Dapa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-Hospital trial). 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Acta </a:t>
            </a:r>
            <a:r>
              <a:rPr lang="en-US" sz="1800" dirty="0" err="1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Diabetol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. 2023 Jun 29. Online ahead of print</a:t>
            </a: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DF6FB3-DD24-8B48-95AD-42C94D15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rgbClr val="C71B20"/>
                </a:solidFill>
                <a:latin typeface="+mj-lt"/>
              </a:rPr>
              <a:t>Rif. bibliografici</a:t>
            </a:r>
            <a:endParaRPr lang="it-IT" sz="2000" i="1" dirty="0">
              <a:solidFill>
                <a:srgbClr val="C71B2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594</Words>
  <Application>Microsoft Macintosh PowerPoint</Application>
  <PresentationFormat>Presentazione su schermo (16:9)</PresentationFormat>
  <Paragraphs>26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BACKGROUND Cosa c’è di noto su questo argomento?</vt:lpstr>
      <vt:lpstr>BACKGROUND Come è stato condotto questo studio?</vt:lpstr>
      <vt:lpstr>RISULTATI (1) Cosa aggiunge questo studio?</vt:lpstr>
      <vt:lpstr>RISULTATI (2) Cosa aggiunge questo studio?</vt:lpstr>
      <vt:lpstr>CONCLUSIONI E PROSPETTIVE Qual è l’impatto di questo studio sulla pratica clinica?</vt:lpstr>
      <vt:lpstr>Rif. bibliografici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ADA23 - Focus on DT2</dc:title>
  <dc:subject/>
  <dc:creator>Giorgio Mantovani</dc:creator>
  <cp:keywords/>
  <dc:description/>
  <cp:lastModifiedBy>Giorgio Mantovani</cp:lastModifiedBy>
  <cp:revision>270</cp:revision>
  <dcterms:created xsi:type="dcterms:W3CDTF">2019-04-12T11:26:00Z</dcterms:created>
  <dcterms:modified xsi:type="dcterms:W3CDTF">2023-07-10T10:06:45Z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