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77" r:id="rId2"/>
    <p:sldId id="274" r:id="rId3"/>
    <p:sldId id="273" r:id="rId4"/>
    <p:sldId id="278" r:id="rId5"/>
    <p:sldId id="283" r:id="rId6"/>
    <p:sldId id="289" r:id="rId7"/>
    <p:sldId id="284" r:id="rId8"/>
    <p:sldId id="290" r:id="rId9"/>
    <p:sldId id="285" r:id="rId10"/>
    <p:sldId id="288" r:id="rId11"/>
    <p:sldId id="28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90"/>
    <a:srgbClr val="FBCD7E"/>
    <a:srgbClr val="C71B20"/>
    <a:srgbClr val="C71B27"/>
    <a:srgbClr val="851C6E"/>
    <a:srgbClr val="7C7193"/>
    <a:srgbClr val="638CA4"/>
    <a:srgbClr val="976A98"/>
    <a:srgbClr val="D52B1C"/>
    <a:srgbClr val="A3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4"/>
    <p:restoredTop sz="94470"/>
  </p:normalViewPr>
  <p:slideViewPr>
    <p:cSldViewPr snapToGrid="0" snapToObjects="1">
      <p:cViewPr varScale="1">
        <p:scale>
          <a:sx n="132" d="100"/>
          <a:sy n="132" d="100"/>
        </p:scale>
        <p:origin x="160" y="2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10/07/23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lbero di palma, pianta, palma&#10;&#10;Descrizione generata automaticamente">
            <a:extLst>
              <a:ext uri="{FF2B5EF4-FFF2-40B4-BE49-F238E27FC236}">
                <a16:creationId xmlns:a16="http://schemas.microsoft.com/office/drawing/2014/main" id="{2B0376B4-3514-964E-EC7B-31D452DCF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249419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resa possibile grazie al contributo educazionale non condizionante di</a:t>
            </a:r>
            <a:endParaRPr lang="it-IT" sz="90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Immagine che contiene testo, Carattere, schermata, biglietto da visita&#10;&#10;Descrizione generata automaticamente">
            <a:extLst>
              <a:ext uri="{FF2B5EF4-FFF2-40B4-BE49-F238E27FC236}">
                <a16:creationId xmlns:a16="http://schemas.microsoft.com/office/drawing/2014/main" id="{C47BD714-A8C4-CD67-4C23-48A82035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663" y="1712990"/>
            <a:ext cx="3808674" cy="2011680"/>
          </a:xfrm>
          <a:prstGeom prst="rect">
            <a:avLst/>
          </a:prstGeom>
        </p:spPr>
      </p:pic>
      <p:pic>
        <p:nvPicPr>
          <p:cNvPr id="18" name="Immagine 17" descr="Immagine che contiene Carattere, Elementi grafici, logo, bianco&#10;&#10;Descrizione generata automaticamente">
            <a:extLst>
              <a:ext uri="{FF2B5EF4-FFF2-40B4-BE49-F238E27FC236}">
                <a16:creationId xmlns:a16="http://schemas.microsoft.com/office/drawing/2014/main" id="{E9D4DBD6-FFA5-0F53-AD93-A04CBE32FC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58" y="4633873"/>
            <a:ext cx="1586285" cy="418222"/>
          </a:xfrm>
          <a:prstGeom prst="rect">
            <a:avLst/>
          </a:prstGeom>
        </p:spPr>
      </p:pic>
      <p:pic>
        <p:nvPicPr>
          <p:cNvPr id="19" name="Immagine 18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0A6559D-E76E-C5B9-F508-5B22D62B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292" y="162019"/>
            <a:ext cx="2313698" cy="676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2AD4E40-117F-6B31-36C6-0F975B12E1DC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4" name="Immagine 1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368D6B9-66FA-179A-129A-B310DCD9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433" y="74984"/>
            <a:ext cx="1947134" cy="499849"/>
          </a:xfrm>
          <a:prstGeom prst="rect">
            <a:avLst/>
          </a:prstGeom>
        </p:spPr>
      </p:pic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EEE20CD-1990-C391-688E-E615C4514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35" y="600824"/>
            <a:ext cx="1237130" cy="499849"/>
          </a:xfrm>
          <a:prstGeom prst="rect">
            <a:avLst/>
          </a:prstGeom>
        </p:spPr>
      </p:pic>
      <p:pic>
        <p:nvPicPr>
          <p:cNvPr id="5" name="Immagine 4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53F5CCC6-C556-8311-ED2B-35C3A6386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53" y="3563515"/>
            <a:ext cx="857148" cy="13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4DF286-7C7D-44B2-DCBD-9537C3CFE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4054" t="19561" r="17966" b="29222"/>
          <a:stretch/>
        </p:blipFill>
        <p:spPr>
          <a:xfrm>
            <a:off x="7569642" y="46602"/>
            <a:ext cx="1137693" cy="48214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AB93F8B-984E-D411-70C3-10675D65124F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33" y="822747"/>
            <a:ext cx="7886700" cy="75723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1" name="Immagine 1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A419AB66-9A49-66AF-BBC5-99038B00C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72" y="147179"/>
            <a:ext cx="1696257" cy="244975"/>
          </a:xfrm>
          <a:prstGeom prst="rect">
            <a:avLst/>
          </a:prstGeom>
        </p:spPr>
      </p:pic>
      <p:pic>
        <p:nvPicPr>
          <p:cNvPr id="4" name="Immagine 3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8D3BFF83-157B-2EF2-31D1-5C55B3FF8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00307" y="3563515"/>
            <a:ext cx="857148" cy="1335008"/>
          </a:xfrm>
          <a:prstGeom prst="rect">
            <a:avLst/>
          </a:prstGeom>
        </p:spPr>
      </p:pic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4D0D762-9E23-7916-28C1-06A4248B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054" y="147179"/>
            <a:ext cx="606315" cy="24497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8A9DF751-7C62-45E9-FC45-39FD0496B1B9}"/>
              </a:ext>
            </a:extLst>
          </p:cNvPr>
          <p:cNvSpPr>
            <a:spLocks noChangeAspect="1"/>
          </p:cNvSpPr>
          <p:nvPr userDrawn="1"/>
        </p:nvSpPr>
        <p:spPr>
          <a:xfrm>
            <a:off x="8707335" y="3194134"/>
            <a:ext cx="321026" cy="331568"/>
          </a:xfrm>
          <a:prstGeom prst="ellipse">
            <a:avLst/>
          </a:prstGeom>
          <a:solidFill>
            <a:srgbClr val="FBCD7E"/>
          </a:solidFill>
          <a:ln>
            <a:noFill/>
          </a:ln>
          <a:effectLst>
            <a:outerShdw blurRad="150271" dist="46806" dir="2700000" algn="tl" rotWithShape="0">
              <a:srgbClr val="F4E09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5D0ED31-4A9D-D5F8-16C1-68BF7F7B36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00307" y="3194134"/>
            <a:ext cx="857147" cy="482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385279/" TargetMode="External"/><Relationship Id="rId2" Type="http://schemas.openxmlformats.org/officeDocument/2006/relationships/hyperlink" Target="https://pubmed.ncbi.nlm.nih.gov/37385278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Knop FK,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Aroda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VR, do Vale RD, et al. Oral semaglutide 50 mg taken once per day in adults with overweight or obesity (OASIS 1): a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randomised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double-blind, placebo-controlled, phase 3 trial. 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Lancet. 2023 Jun 23:</a:t>
            </a:r>
            <a:r>
              <a:rPr lang="en-US" sz="180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S0140-6736(23)01185-6</a:t>
            </a:r>
            <a:r>
              <a:rPr lang="en-US" sz="180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sz="180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Aroda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VR,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Aberle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J,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Bardtrum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L, et al. Efficacy and safety of once-daily oral semaglutide 25 mg and 50 mg compared with 14 mg in adults with type 2 diabetes (PIONEER PLUS): a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multicentre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randomised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phase 3b trial. 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Lancet. 2023 Jun 23:S0140-6736(23)01127-3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Rif. bibliografici</a:t>
            </a:r>
            <a:endParaRPr lang="it-IT" sz="2000" i="1" dirty="0">
              <a:solidFill>
                <a:srgbClr val="C71B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452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6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1">
            <a:extLst>
              <a:ext uri="{FF2B5EF4-FFF2-40B4-BE49-F238E27FC236}">
                <a16:creationId xmlns:a16="http://schemas.microsoft.com/office/drawing/2014/main" id="{7113452F-ECB6-EFA4-16EC-3B589F818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46788"/>
            <a:ext cx="9144000" cy="1777526"/>
          </a:xfrm>
        </p:spPr>
        <p:txBody>
          <a:bodyPr/>
          <a:lstStyle/>
          <a:p>
            <a:r>
              <a:rPr lang="it-IT" sz="3200" dirty="0">
                <a:latin typeface="+mj-lt"/>
              </a:rPr>
              <a:t>Semaglutide orale nel trattamento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di obesità e DT2: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risultati degli studi OASIS 1 e PIONEER PLUS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C93D7E-01C2-6556-D9FC-7C74D148FCBB}"/>
              </a:ext>
            </a:extLst>
          </p:cNvPr>
          <p:cNvSpPr/>
          <p:nvPr/>
        </p:nvSpPr>
        <p:spPr>
          <a:xfrm>
            <a:off x="0" y="3485018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Presentato da:</a:t>
            </a:r>
          </a:p>
          <a:p>
            <a:pPr algn="ctr"/>
            <a:r>
              <a:rPr lang="it-IT" sz="2200" b="1" dirty="0">
                <a:solidFill>
                  <a:srgbClr val="C71B20"/>
                </a:solidFill>
              </a:rPr>
              <a:t>Ildiko </a:t>
            </a:r>
            <a:r>
              <a:rPr lang="it-IT" sz="2200" b="1" dirty="0" err="1">
                <a:solidFill>
                  <a:srgbClr val="C71B20"/>
                </a:solidFill>
              </a:rPr>
              <a:t>Lingvay</a:t>
            </a:r>
            <a:r>
              <a:rPr lang="it-IT" sz="2200" dirty="0"/>
              <a:t>*, et al.</a:t>
            </a:r>
          </a:p>
          <a:p>
            <a:pPr algn="ctr"/>
            <a:r>
              <a:rPr lang="it-IT" sz="1600" dirty="0"/>
              <a:t>*University of Texas </a:t>
            </a:r>
            <a:r>
              <a:rPr lang="it-IT" sz="1600" dirty="0" err="1"/>
              <a:t>Southwestern</a:t>
            </a:r>
            <a:r>
              <a:rPr lang="it-IT" sz="1600" dirty="0"/>
              <a:t> </a:t>
            </a:r>
            <a:r>
              <a:rPr lang="it-IT" sz="1600" dirty="0" err="1"/>
              <a:t>Medical</a:t>
            </a:r>
            <a:r>
              <a:rPr lang="it-IT" sz="1600" dirty="0"/>
              <a:t> Center, Dallas, TX; USA</a:t>
            </a: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579986"/>
            <a:ext cx="7886700" cy="3052737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Dallo studio OASIS 1 è emerso che, in adulti obesi o sovrappeso senza diabete tipo 2, 50 mg di semaglutide orale 1/die favoriscono un calo ponderale superiore e clinicamente rilevante rispetto al placebo.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Lo studio PIONEER PLUS ha mostrato che, in adulti con diabete tipo 2 in compenso inadeguato, 25 e 50 mg di semaglutide orale sono più efficaci di 14 mg nella riduzione dell’HbA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del peso corporeo.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Da nessuno dei due studi sono emersi problemi di sicurezza non precedentemente noti.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71B20"/>
                </a:solidFill>
                <a:latin typeface="+mj-lt"/>
              </a:rPr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348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Semaglutide è un agonista recettoriale del GLP-1 già utilizzato nel trattamento del diabete tipo 2 (DT2), in grado di indurre un calo ponderale significativo.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È attualmente in fase di sviluppo una formulazione orale ad alte dosi, giornaliera, per il trattamento del DT2 e per il calo ponderale.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c’è di noto su questo argomento?</a:t>
            </a:r>
          </a:p>
        </p:txBody>
      </p:sp>
    </p:spTree>
    <p:extLst>
      <p:ext uri="{BB962C8B-B14F-4D97-AF65-F5344CB8AC3E}">
        <p14:creationId xmlns:p14="http://schemas.microsoft.com/office/powerpoint/2010/main" val="16557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49" y="1628624"/>
            <a:ext cx="8005211" cy="3241760"/>
          </a:xfrm>
        </p:spPr>
        <p:txBody>
          <a:bodyPr>
            <a:noAutofit/>
          </a:bodyPr>
          <a:lstStyle/>
          <a:p>
            <a:pPr marL="0" indent="0">
              <a:spcBef>
                <a:spcPts val="350"/>
              </a:spcBef>
              <a:buClr>
                <a:srgbClr val="C71B20"/>
              </a:buClr>
              <a:buNone/>
            </a:pPr>
            <a:r>
              <a:rPr lang="it-IT" sz="1500" b="1" dirty="0">
                <a:latin typeface="Calibri" panose="020F0502020204030204" pitchFamily="34" charset="0"/>
                <a:cs typeface="Calibri" panose="020F0502020204030204" pitchFamily="34" charset="0"/>
              </a:rPr>
              <a:t>OASIS 1</a:t>
            </a:r>
          </a:p>
          <a:p>
            <a:pPr>
              <a:spcBef>
                <a:spcPts val="350"/>
              </a:spcBef>
              <a:buClr>
                <a:srgbClr val="C71B20"/>
              </a:buClr>
            </a:pP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Ha valutato l’efficacia e la sicurezza di semaglutide orale a 50 mg 1/die, rispetto al placebo, nel trattamento di obesità o sovrappeso in adulti senza DT2</a:t>
            </a:r>
            <a:r>
              <a:rPr lang="it-IT" sz="1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350"/>
              </a:spcBef>
              <a:buClr>
                <a:srgbClr val="C71B20"/>
              </a:buClr>
            </a:pP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Questo studio di superiorità randomizzato, in doppio cieco, controllato con placebo, di fase 3, aveva arruolato adulti con un BMI di almeno 30 kg/m</a:t>
            </a:r>
            <a:r>
              <a:rPr lang="it-IT" sz="1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, o almeno 27 kg/m</a:t>
            </a:r>
            <a:r>
              <a:rPr lang="it-IT" sz="1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e complicanze e comorbilità legate al peso corporeo, senza DT2.</a:t>
            </a:r>
          </a:p>
          <a:p>
            <a:pPr>
              <a:spcBef>
                <a:spcPts val="350"/>
              </a:spcBef>
              <a:buClr>
                <a:srgbClr val="C71B20"/>
              </a:buClr>
            </a:pP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I partecipanti sono stati randomizzati fra semaglutide orale con aumento progressivo della dose fino a 50 mg (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= 334) o placebo 50 mg (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= 333), 1/die per 68 settimane, in aggiunta all’intervento sullo stile di vita.</a:t>
            </a:r>
          </a:p>
          <a:p>
            <a:pPr>
              <a:spcBef>
                <a:spcPts val="350"/>
              </a:spcBef>
              <a:buClr>
                <a:srgbClr val="C71B20"/>
              </a:buClr>
            </a:pP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Gli endpoint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coprimari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sono stati la variazione percentuale del peso corporeo e l’eventuale raggiungimento di un calo ponderale di almeno il 5% alla settimana 68 per semaglutide orale 50 mg rispetto al placebo, valutati indipendentemente dall’interruzione del trattamento o dalla contemporanea assunzione di altri farmaci dimagranti (analisi </a:t>
            </a:r>
            <a:r>
              <a:rPr lang="it-IT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intention</a:t>
            </a:r>
            <a:r>
              <a:rPr lang="it-IT" sz="1500" i="1" dirty="0">
                <a:latin typeface="Calibri" panose="020F0502020204030204" pitchFamily="34" charset="0"/>
                <a:cs typeface="Calibri" panose="020F0502020204030204" pitchFamily="34" charset="0"/>
              </a:rPr>
              <a:t>-to-</a:t>
            </a:r>
            <a:r>
              <a:rPr lang="it-IT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treat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Come sono stati condotti questi studi? (1)</a:t>
            </a:r>
          </a:p>
        </p:txBody>
      </p:sp>
    </p:spTree>
    <p:extLst>
      <p:ext uri="{BB962C8B-B14F-4D97-AF65-F5344CB8AC3E}">
        <p14:creationId xmlns:p14="http://schemas.microsoft.com/office/powerpoint/2010/main" val="20378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4"/>
            <a:ext cx="7886700" cy="303241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Clr>
                <a:srgbClr val="C71B20"/>
              </a:buClr>
              <a:buNone/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PIONEER PLUS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Ha valutato la somministrazione di semaglutide orale a dosaggi sperimentali maggiori rispetto a quello approvato di 14 mg, in adulti con DT2 in compenso inadeguato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Questo studio randomizzato, in doppio cieco, di fase 3b, aveva arruolato adulti con DT2,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8,0-10,5%, BMI ≥25,0 kg/m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e in trattamento con dosi giornaliere stabili di 1-3 farmaci antidiabetici orali.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partecipanti sono stati randomizzati fra 14, 25 o 50 mg di semaglutide orale 1/die per 68 settimane.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L’endpoint primario è stata la variazione di 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dal basale alla settimana 52, valutata con un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estimand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della politica di trattamento nella popolazione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intention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-to-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treat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Come sono stati condotti questi studi? (2)</a:t>
            </a:r>
          </a:p>
        </p:txBody>
      </p:sp>
    </p:spTree>
    <p:extLst>
      <p:ext uri="{BB962C8B-B14F-4D97-AF65-F5344CB8AC3E}">
        <p14:creationId xmlns:p14="http://schemas.microsoft.com/office/powerpoint/2010/main" val="328180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49" y="1579987"/>
            <a:ext cx="8025157" cy="3246654"/>
          </a:xfrm>
        </p:spPr>
        <p:txBody>
          <a:bodyPr>
            <a:noAutofit/>
          </a:bodyPr>
          <a:lstStyle/>
          <a:p>
            <a:pPr marL="0" indent="0">
              <a:spcBef>
                <a:spcPts val="150"/>
              </a:spcBef>
              <a:buClr>
                <a:srgbClr val="C71B20"/>
              </a:buClr>
              <a:buNone/>
            </a:pPr>
            <a:r>
              <a:rPr lang="it-IT" sz="1500" b="1" dirty="0">
                <a:latin typeface="Calibri" panose="020F0502020204030204" pitchFamily="34" charset="0"/>
                <a:cs typeface="Calibri" panose="020F0502020204030204" pitchFamily="34" charset="0"/>
              </a:rPr>
              <a:t>OASIS 1</a:t>
            </a:r>
          </a:p>
          <a:p>
            <a:pPr>
              <a:spcBef>
                <a:spcPts val="150"/>
              </a:spcBef>
              <a:buClr>
                <a:srgbClr val="C71B20"/>
              </a:buClr>
            </a:pP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La variazione media stimata del peso corporeo dal basale alla settimana 68 è stata di -15,1% con semaglutide orale 50 mg vs. -2,4% con placebo (differenza di trattamento stimata -12,7 punti percentuali, IC 95% da -14,2 a -11,3;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&lt;0,0001).</a:t>
            </a:r>
          </a:p>
          <a:p>
            <a:pPr>
              <a:spcBef>
                <a:spcPts val="150"/>
              </a:spcBef>
              <a:buClr>
                <a:srgbClr val="C71B20"/>
              </a:buClr>
            </a:pP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Alla settimana 68, un numero maggiore di partecipanti trattati con semaglutide orale 50 mg rispetto a quelli del gruppo del placebo ha ottenuto un calo ponderale pari ad almeno il 5% (269 [85%] su 317 vs 76 [26%] su 295; OR 12,6 con IC 95% da 8,5 a 18,7;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&lt;0,0001), del 10% (220 [69%] vs 35 [12%]; OR 14,7 con IC 95% da 9,6 a 22,6), del 15% (170 [54%] vs 17 [6%]; OR 17,9 con IC 95% da 10,4 a 30,7), e del 20% (107 [34%] vs 8 [3%]; OR 18,5 con IC 95% da 8,8 a 38,9).</a:t>
            </a:r>
          </a:p>
          <a:p>
            <a:pPr>
              <a:spcBef>
                <a:spcPts val="150"/>
              </a:spcBef>
              <a:buClr>
                <a:srgbClr val="C71B20"/>
              </a:buClr>
            </a:pP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Gli eventi avversi sono stati più frequenti con semaglutide orale 50 mg (307 [92%] su 334) rispetto al placebo (285 [86%] su 333).</a:t>
            </a:r>
          </a:p>
          <a:p>
            <a:pPr>
              <a:spcBef>
                <a:spcPts val="150"/>
              </a:spcBef>
              <a:buClr>
                <a:srgbClr val="C71B20"/>
              </a:buClr>
            </a:pP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Eventi avversi gastrointestinali (prevalentemente lievi o moderati) sono stati riferiti da 268 (80%) partecipanti trattati con semaglutide orale 50 mg e da 154 (46%) del gruppo del placebo.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(1)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85364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49" y="1782499"/>
            <a:ext cx="8034584" cy="3044141"/>
          </a:xfrm>
        </p:spPr>
        <p:txBody>
          <a:bodyPr>
            <a:noAutofit/>
          </a:bodyPr>
          <a:lstStyle/>
          <a:p>
            <a:pPr marL="0" indent="0">
              <a:spcBef>
                <a:spcPts val="350"/>
              </a:spcBef>
              <a:buClr>
                <a:srgbClr val="C71B20"/>
              </a:buClr>
              <a:buNone/>
            </a:pPr>
            <a:r>
              <a:rPr lang="it-IT" sz="1500" b="1" dirty="0">
                <a:latin typeface="Calibri" panose="020F0502020204030204" pitchFamily="34" charset="0"/>
                <a:cs typeface="Calibri" panose="020F0502020204030204" pitchFamily="34" charset="0"/>
              </a:rPr>
              <a:t>PIONEER PLUS</a:t>
            </a:r>
          </a:p>
          <a:p>
            <a:pPr>
              <a:spcBef>
                <a:spcPts val="350"/>
              </a:spcBef>
              <a:buClr>
                <a:srgbClr val="C71B20"/>
              </a:buClr>
            </a:pP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Complessivamente, 1606 partecipanti hanno ricevuto semaglutide orale 14 mg (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= 536), 25 mg (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= 535) o 50 mg (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= 535).</a:t>
            </a:r>
          </a:p>
          <a:p>
            <a:pPr>
              <a:spcBef>
                <a:spcPts val="350"/>
              </a:spcBef>
              <a:buClr>
                <a:srgbClr val="C71B20"/>
              </a:buClr>
            </a:pP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Al basale, l’HbA</a:t>
            </a:r>
            <a:r>
              <a:rPr lang="it-IT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media era 9,0% e il peso corporeo medio di 96,4 kg.</a:t>
            </a:r>
          </a:p>
          <a:p>
            <a:pPr>
              <a:spcBef>
                <a:spcPts val="350"/>
              </a:spcBef>
              <a:buClr>
                <a:srgbClr val="C71B20"/>
              </a:buClr>
            </a:pP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Le variazioni medie di HbA1c alla settimana 52 sono state -1,5% con semaglutide orale 14 mg, -1,8% con 25 mg (differenza di trattamento stimata [ETD, </a:t>
            </a:r>
            <a:r>
              <a:rPr lang="it-IT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estimated</a:t>
            </a:r>
            <a:r>
              <a:rPr lang="it-IT" sz="1500" i="1" dirty="0">
                <a:latin typeface="Calibri" panose="020F0502020204030204" pitchFamily="34" charset="0"/>
                <a:cs typeface="Calibri" panose="020F0502020204030204" pitchFamily="34" charset="0"/>
              </a:rPr>
              <a:t> treatment </a:t>
            </a:r>
            <a:r>
              <a:rPr lang="it-IT" sz="15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] -0,27 con IC 95% da -0,42 a -0,12;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= 0,0006) e -2,0% con 50 mg (ETD -0,53 con IC 95% da -0,68 a -0,38; </a:t>
            </a:r>
            <a:r>
              <a:rPr lang="it-IT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 &lt;0,0001).</a:t>
            </a:r>
          </a:p>
          <a:p>
            <a:pPr>
              <a:spcBef>
                <a:spcPts val="350"/>
              </a:spcBef>
              <a:buClr>
                <a:srgbClr val="C71B20"/>
              </a:buClr>
            </a:pP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Sono stati segnalati eventi avversi da 404 (76%) partecipanti del gruppo semaglutide orale 14 mg, da 422 (79%) del gruppo 25 mg e da 428 (80%) del gruppo 50 mg.</a:t>
            </a:r>
          </a:p>
          <a:p>
            <a:pPr>
              <a:spcBef>
                <a:spcPts val="350"/>
              </a:spcBef>
              <a:buClr>
                <a:srgbClr val="C71B20"/>
              </a:buClr>
            </a:pPr>
            <a:r>
              <a:rPr lang="it-IT" sz="1500" dirty="0">
                <a:latin typeface="Calibri" panose="020F0502020204030204" pitchFamily="34" charset="0"/>
                <a:cs typeface="Calibri" panose="020F0502020204030204" pitchFamily="34" charset="0"/>
              </a:rPr>
              <a:t>La frequenza dei disturbi gastrointestinali, per lo più lievi o moderati, è stata maggiore con semaglutide orale 25 e 50 mg, rispetto a 14 mg.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(2)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20748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OASIS 1 ha evidenziato che, in adulti obesi o sovrappeso senza DT2, semaglutide orale 50 mg 1/die determina un calo ponderale maggiore e clinicamente rilevante rispetto al placebo.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PIONEER PLUS ha dimostrato che, in adulti con DT2 in compenso inadeguato, semaglutide orale a 25 e 50 mg sono superiori a 14 mg nella riduzione dell’HbA</a:t>
            </a:r>
            <a:r>
              <a:rPr lang="it-IT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del peso corporeo.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Da nessuno dei due studi sono emersi problemi di sicurezza non precedentemente noti.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Semaglutide orale ad alte dosi costituisce un’ulteriore opzione terapeutica per l’obesità e il DT2 2.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CONCLUSIONI E PROSPETTIVE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81268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1212</Words>
  <Application>Microsoft Macintosh PowerPoint</Application>
  <PresentationFormat>Presentazione su schermo (16:9)</PresentationFormat>
  <Paragraphs>44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MESSAGGI CHIAVE</vt:lpstr>
      <vt:lpstr>BACKGROUND Cosa c’è di noto su questo argomento?</vt:lpstr>
      <vt:lpstr>BACKGROUND Come sono stati condotti questi studi? (1)</vt:lpstr>
      <vt:lpstr>BACKGROUND Come sono stati condotti questi studi? (2)</vt:lpstr>
      <vt:lpstr>RISULTATI (1) Cosa aggiunge questo studio?</vt:lpstr>
      <vt:lpstr>RISULTATI (2) Cosa aggiunge questo studio?</vt:lpstr>
      <vt:lpstr>CONCLUSIONI E PROSPETTIVE Qual è l’impatto di questo studio sulla pratica clinica?</vt:lpstr>
      <vt:lpstr>Rif. bibliografici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ADA23 - Focus on DT2</dc:title>
  <dc:subject/>
  <dc:creator>Giorgio Mantovani</dc:creator>
  <cp:keywords/>
  <dc:description/>
  <cp:lastModifiedBy>Giorgio Mantovani</cp:lastModifiedBy>
  <cp:revision>276</cp:revision>
  <dcterms:created xsi:type="dcterms:W3CDTF">2019-04-12T11:26:00Z</dcterms:created>
  <dcterms:modified xsi:type="dcterms:W3CDTF">2023-07-10T10:18:40Z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