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77" r:id="rId2"/>
    <p:sldId id="274" r:id="rId3"/>
    <p:sldId id="273" r:id="rId4"/>
    <p:sldId id="278" r:id="rId5"/>
    <p:sldId id="283" r:id="rId6"/>
    <p:sldId id="288" r:id="rId7"/>
    <p:sldId id="289" r:id="rId8"/>
    <p:sldId id="284" r:id="rId9"/>
    <p:sldId id="286" r:id="rId10"/>
    <p:sldId id="290" r:id="rId11"/>
    <p:sldId id="291" r:id="rId12"/>
    <p:sldId id="285" r:id="rId13"/>
    <p:sldId id="292" r:id="rId14"/>
    <p:sldId id="287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90"/>
    <a:srgbClr val="FBCD7E"/>
    <a:srgbClr val="C71B20"/>
    <a:srgbClr val="C71B27"/>
    <a:srgbClr val="851C6E"/>
    <a:srgbClr val="7C7193"/>
    <a:srgbClr val="638CA4"/>
    <a:srgbClr val="976A98"/>
    <a:srgbClr val="D52B1C"/>
    <a:srgbClr val="A3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1"/>
    <p:restoredTop sz="94499"/>
  </p:normalViewPr>
  <p:slideViewPr>
    <p:cSldViewPr snapToGrid="0" snapToObjects="1">
      <p:cViewPr varScale="1">
        <p:scale>
          <a:sx n="99" d="100"/>
          <a:sy n="99" d="100"/>
        </p:scale>
        <p:origin x="176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10/07/23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lbero di palma, pianta, palma&#10;&#10;Descrizione generata automaticamente">
            <a:extLst>
              <a:ext uri="{FF2B5EF4-FFF2-40B4-BE49-F238E27FC236}">
                <a16:creationId xmlns:a16="http://schemas.microsoft.com/office/drawing/2014/main" id="{2B0376B4-3514-964E-EC7B-31D452DCF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249419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resa possibile grazie al contributo educazionale non condizionante di</a:t>
            </a:r>
            <a:endParaRPr lang="it-IT" sz="90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Immagine che contiene testo, Carattere, schermata, biglietto da visita&#10;&#10;Descrizione generata automaticamente">
            <a:extLst>
              <a:ext uri="{FF2B5EF4-FFF2-40B4-BE49-F238E27FC236}">
                <a16:creationId xmlns:a16="http://schemas.microsoft.com/office/drawing/2014/main" id="{C47BD714-A8C4-CD67-4C23-48A82035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663" y="1712990"/>
            <a:ext cx="3808674" cy="2011680"/>
          </a:xfrm>
          <a:prstGeom prst="rect">
            <a:avLst/>
          </a:prstGeom>
        </p:spPr>
      </p:pic>
      <p:pic>
        <p:nvPicPr>
          <p:cNvPr id="18" name="Immagine 17" descr="Immagine che contiene Carattere, Elementi grafici, logo, bianco&#10;&#10;Descrizione generata automaticamente">
            <a:extLst>
              <a:ext uri="{FF2B5EF4-FFF2-40B4-BE49-F238E27FC236}">
                <a16:creationId xmlns:a16="http://schemas.microsoft.com/office/drawing/2014/main" id="{E9D4DBD6-FFA5-0F53-AD93-A04CBE32FC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58" y="4633873"/>
            <a:ext cx="1586285" cy="418222"/>
          </a:xfrm>
          <a:prstGeom prst="rect">
            <a:avLst/>
          </a:prstGeom>
        </p:spPr>
      </p:pic>
      <p:pic>
        <p:nvPicPr>
          <p:cNvPr id="19" name="Immagine 18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0A6559D-E76E-C5B9-F508-5B22D62B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292" y="162019"/>
            <a:ext cx="2313698" cy="676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2AD4E40-117F-6B31-36C6-0F975B12E1DC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4" name="Immagine 1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368D6B9-66FA-179A-129A-B310DCD9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433" y="74984"/>
            <a:ext cx="1947134" cy="499849"/>
          </a:xfrm>
          <a:prstGeom prst="rect">
            <a:avLst/>
          </a:prstGeom>
        </p:spPr>
      </p:pic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EEE20CD-1990-C391-688E-E615C4514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35" y="600824"/>
            <a:ext cx="1237130" cy="499849"/>
          </a:xfrm>
          <a:prstGeom prst="rect">
            <a:avLst/>
          </a:prstGeom>
        </p:spPr>
      </p:pic>
      <p:pic>
        <p:nvPicPr>
          <p:cNvPr id="5" name="Immagine 4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53F5CCC6-C556-8311-ED2B-35C3A6386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53" y="3563515"/>
            <a:ext cx="857148" cy="13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4DF286-7C7D-44B2-DCBD-9537C3CFE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4054" t="19561" r="17966" b="29222"/>
          <a:stretch/>
        </p:blipFill>
        <p:spPr>
          <a:xfrm>
            <a:off x="7569642" y="46602"/>
            <a:ext cx="1137693" cy="48214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AB93F8B-984E-D411-70C3-10675D65124F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33" y="822747"/>
            <a:ext cx="7886700" cy="75723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1" name="Immagine 1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A419AB66-9A49-66AF-BBC5-99038B00C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72" y="147179"/>
            <a:ext cx="1696257" cy="244975"/>
          </a:xfrm>
          <a:prstGeom prst="rect">
            <a:avLst/>
          </a:prstGeom>
        </p:spPr>
      </p:pic>
      <p:pic>
        <p:nvPicPr>
          <p:cNvPr id="4" name="Immagine 3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8D3BFF83-157B-2EF2-31D1-5C55B3FF8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00307" y="3563515"/>
            <a:ext cx="857148" cy="1335008"/>
          </a:xfrm>
          <a:prstGeom prst="rect">
            <a:avLst/>
          </a:prstGeom>
        </p:spPr>
      </p:pic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4D0D762-9E23-7916-28C1-06A4248B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054" y="147179"/>
            <a:ext cx="606315" cy="24497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8A9DF751-7C62-45E9-FC45-39FD0496B1B9}"/>
              </a:ext>
            </a:extLst>
          </p:cNvPr>
          <p:cNvSpPr>
            <a:spLocks noChangeAspect="1"/>
          </p:cNvSpPr>
          <p:nvPr userDrawn="1"/>
        </p:nvSpPr>
        <p:spPr>
          <a:xfrm>
            <a:off x="8707335" y="3194134"/>
            <a:ext cx="321026" cy="331568"/>
          </a:xfrm>
          <a:prstGeom prst="ellipse">
            <a:avLst/>
          </a:prstGeom>
          <a:solidFill>
            <a:srgbClr val="FBCD7E"/>
          </a:solidFill>
          <a:ln>
            <a:noFill/>
          </a:ln>
          <a:effectLst>
            <a:outerShdw blurRad="150271" dist="46806" dir="2700000" algn="tl" rotWithShape="0">
              <a:srgbClr val="F4E09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5D0ED31-4A9D-D5F8-16C1-68BF7F7B36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00307" y="3194134"/>
            <a:ext cx="857147" cy="482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85280/" TargetMode="External"/><Relationship Id="rId2" Type="http://schemas.openxmlformats.org/officeDocument/2006/relationships/hyperlink" Target="https://pubmed.ncbi.nlm.nih.gov/37366315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ic.clinicaltrials.gov/ct2/show/NCT04143802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41119"/>
            <a:ext cx="7886700" cy="311898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Clr>
                <a:srgbClr val="C71B20"/>
              </a:buClr>
              <a:buNone/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DT2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Le riduzioni di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sono state significativamente maggiori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&lt;0,0001) con retatrutide rispetto al placebo in tutti i gruppi, tranne quello da 0,5 mg, e superiori rispetto a 1,5 mg di dulaglutide nel gruppo ad aumento lento da 8 mg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0,0019) e nel gruppo da 12 mg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0,0002).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Con retatrutide, a 36 settimane, il peso corporeo è sceso in modo dose-dipendente del 3,19% per il gruppo 0,5 mg, del 7,92% per il gruppo di aumento graduale da 4 mg, del 10,37% per il gruppo da 4 mg, del 16,81% per il gruppo di aumento graduale da 8 mg, del 16,34% per il gruppo di aumento rapido da 8 mg e del 16,94% per il gruppo di aumento da 12 mg, rispetto al 3,00% con placebo e al 2,02% con dulaglutide 1,5 mg.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(2)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98494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41119"/>
            <a:ext cx="7886700" cy="311898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Clr>
                <a:srgbClr val="C71B20"/>
              </a:buClr>
              <a:buNone/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DT2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Per dosaggi di retatrutide ≥4 mg, il calo ponderale è stato significativamente maggiore rispetto al placebo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= 0,0017 per il gruppo di aumento da 4 mg 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&lt;0,0001 per gli altri) e rispetto a dulaglutide 1,5 mg (tutti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&lt;0,0001).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Eventi avversi gastrointestinali da lievi a moderati, fra cui nausea, diarrea, vomito e stipsi, sono stati riportati da 67 (35%) dei 190 partecipanti nei gruppi retatrutide, 6 (13%) dei 45 partecipanti del gruppo placebo e 16 (35%) dei 46 partecipanti del gruppo dulaglutide da 1,5 mg.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(2)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1231485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 fontScale="92500"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 soggetti adulti obesi, il trattamento per 48 settimane con retatrutide ha determinato un sostanziale calo ponderale.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 soggetti con DT2, retatrutide ha mostrato miglioramenti clinicamente significativi del compenso glicemico e un marcato calo ponderale.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profilo di sicurezza di retatrutide è risultato coerente con quello degli agonisti recettoriali del GLP-1 e dei doppi agonisti recettoriali di GIP/GLP-1.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Tali dati di fase 2 forniscono informazioni per la scelta del dosaggio per il programma di fase 3.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CONCLUSIONI E PROSPETTIVE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8126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Jastreboff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AM, Kaplan LM,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Frías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JP, et al. Triple-Hormone-Receptor Agonist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Retatrutide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for Obesity - A Phase 2 Trial. 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N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Engl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 J Med. 2023 Jun 26. Online ahead of print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Rosenstock J, Frias J,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Jastreboff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AM, et al.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Retatrutide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a GIP, GLP-1 and glucagon receptor agonist, for people with type 2 diabetes: a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randomised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double-blind, placebo and active-controlled, parallel-group, phase 2 trial conducted in the USA. 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Lancet. 2023 Jun 26:S0140-6736(23)01053-X. Online ahead of print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Rif. bibliografici</a:t>
            </a:r>
            <a:endParaRPr lang="it-IT" sz="2000" i="1" dirty="0">
              <a:solidFill>
                <a:srgbClr val="C71B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452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6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1">
            <a:extLst>
              <a:ext uri="{FF2B5EF4-FFF2-40B4-BE49-F238E27FC236}">
                <a16:creationId xmlns:a16="http://schemas.microsoft.com/office/drawing/2014/main" id="{7113452F-ECB6-EFA4-16EC-3B589F818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04062"/>
            <a:ext cx="9144000" cy="2063385"/>
          </a:xfrm>
        </p:spPr>
        <p:txBody>
          <a:bodyPr/>
          <a:lstStyle/>
          <a:p>
            <a:r>
              <a:rPr lang="it-IT" sz="3200" dirty="0">
                <a:latin typeface="+mj-lt"/>
              </a:rPr>
              <a:t>Retatrutide,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un nuovo triagonista recettoriale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di GIP/GLP-1/glucagone: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risultati del trial di fase 2 su obesità, NAFLD e DT2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C93D7E-01C2-6556-D9FC-7C74D148FCBB}"/>
              </a:ext>
            </a:extLst>
          </p:cNvPr>
          <p:cNvSpPr/>
          <p:nvPr/>
        </p:nvSpPr>
        <p:spPr>
          <a:xfrm>
            <a:off x="0" y="3768548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Presentato da:</a:t>
            </a:r>
          </a:p>
          <a:p>
            <a:pPr algn="ctr"/>
            <a:r>
              <a:rPr lang="it-IT" sz="2200" b="1" dirty="0">
                <a:solidFill>
                  <a:srgbClr val="C71B20"/>
                </a:solidFill>
              </a:rPr>
              <a:t>David D’Alessio</a:t>
            </a:r>
            <a:r>
              <a:rPr lang="it-IT" sz="2200" dirty="0"/>
              <a:t>*, et al.</a:t>
            </a:r>
          </a:p>
          <a:p>
            <a:pPr algn="ctr"/>
            <a:r>
              <a:rPr lang="it-IT" sz="1600" dirty="0"/>
              <a:t>*</a:t>
            </a:r>
            <a:r>
              <a:rPr lang="it-IT" sz="1600" dirty="0" err="1"/>
              <a:t>Div</a:t>
            </a:r>
            <a:r>
              <a:rPr lang="it-IT" sz="1600" dirty="0"/>
              <a:t>. of </a:t>
            </a:r>
            <a:r>
              <a:rPr lang="it-IT" sz="1600" dirty="0" err="1"/>
              <a:t>Endocrinology</a:t>
            </a:r>
            <a:r>
              <a:rPr lang="it-IT" sz="1600" dirty="0"/>
              <a:t>, Duke University </a:t>
            </a:r>
            <a:r>
              <a:rPr lang="it-IT" sz="1600" dirty="0" err="1"/>
              <a:t>Medical</a:t>
            </a:r>
            <a:r>
              <a:rPr lang="it-IT" sz="1600" dirty="0"/>
              <a:t> Center, Durham, NC; USA</a:t>
            </a: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579986"/>
            <a:ext cx="7886700" cy="317990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Retatrutide è un triplo agonista recettoriale del GIP, del GLP-1 e del glucagone.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 soggetti adulti obesi, il trattamento con retatrutide per 48 settimane ha determinato un sostanziale calo ponderale.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Nel diabete tipo 2 retatrutide è risultato associato a miglioramenti significativi del compenso glicemico e a un marcato calo ponderale.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profilo di sicurezza di retatrutide è risultato quello atteso per gli agonisti recettoriali del GLP-1 e per i doppi agonisti recettoriali di GIP/GLP-1.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71B20"/>
                </a:solidFill>
                <a:latin typeface="+mj-lt"/>
              </a:rPr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348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4"/>
            <a:ext cx="7886700" cy="3027839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Retatrutide (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LY3437943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è un triplo agonista recettoriale polipeptide insulinotropico glucosio-dipendente (GIP,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glucose-dependent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insulinotropic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polypeptide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), del peptide 1 glucagone-simile (GLP-1,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glucagon-like peptide 1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e del glucagone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farmaco è in fase di sviluppo clinico quale trattamento dell’obesità, del DT2 e della steatosi epatica non alcolica (NAFLD, non-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alcoholic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fatty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liver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c’è di noto su questo argomento?</a:t>
            </a:r>
          </a:p>
        </p:txBody>
      </p:sp>
    </p:spTree>
    <p:extLst>
      <p:ext uri="{BB962C8B-B14F-4D97-AF65-F5344CB8AC3E}">
        <p14:creationId xmlns:p14="http://schemas.microsoft.com/office/powerpoint/2010/main" val="16557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303225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Clr>
                <a:srgbClr val="C71B20"/>
              </a:buClr>
              <a:buNone/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Obesità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Per l’obesità, questo studio randomizzato di fase 2, in doppio cieco, controllato con placebo, ha coinvolto adulti con un BMI ≥30 kg/m2 o con BMI di 27-30 kg/m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almeno una patologia correlata al peso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partecipanti sono stati randomizzati secondo un rapporto 2:1:1:1:1:2:2 fra retatrutide per via sottocutanea (1 mg, 4 mg [dosaggio iniziale, 2 mg], 4 mg [dosaggio iniziale, 4 mg], 8 mg [dosaggio iniziale, 2 mg], 8 mg [dosaggio iniziale, 4 mg], 12 mg [dosaggio iniziale, 2 mg]) oppure placebo una volta la settimana per 48 settimane.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L’endpoint primario era rappresentato dalla variazione percentuale del peso corporeo dal basale alla settimana 24.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Come è stato condotto questo studio? (1)</a:t>
            </a:r>
          </a:p>
        </p:txBody>
      </p:sp>
    </p:spTree>
    <p:extLst>
      <p:ext uri="{BB962C8B-B14F-4D97-AF65-F5344CB8AC3E}">
        <p14:creationId xmlns:p14="http://schemas.microsoft.com/office/powerpoint/2010/main" val="20378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50222"/>
            <a:ext cx="7839884" cy="3032250"/>
          </a:xfrm>
        </p:spPr>
        <p:txBody>
          <a:bodyPr>
            <a:noAutofit/>
          </a:bodyPr>
          <a:lstStyle/>
          <a:p>
            <a:pPr marL="0" indent="0">
              <a:buClr>
                <a:srgbClr val="C71B20"/>
              </a:buClr>
              <a:buNone/>
            </a:pPr>
            <a:r>
              <a:rPr lang="it-IT" sz="1650" b="1" dirty="0">
                <a:latin typeface="Calibri" panose="020F0502020204030204" pitchFamily="34" charset="0"/>
                <a:cs typeface="Calibri" panose="020F0502020204030204" pitchFamily="34" charset="0"/>
              </a:rPr>
              <a:t>DT2</a:t>
            </a:r>
          </a:p>
          <a:p>
            <a:pPr>
              <a:buClr>
                <a:srgbClr val="C71B20"/>
              </a:buClr>
            </a:pPr>
            <a:r>
              <a:rPr lang="it-IT" sz="1650" dirty="0">
                <a:latin typeface="Calibri" panose="020F0502020204030204" pitchFamily="34" charset="0"/>
                <a:cs typeface="Calibri" panose="020F0502020204030204" pitchFamily="34" charset="0"/>
              </a:rPr>
              <a:t>Per il DT2, questo studio randomizzato di fase 2, in doppio cieco e double-dummy, controllato verso placebo e verso un confronto attivo, a gruppi paralleli, ha arruolato partecipanti di età compresa tra 18 e 75 anni con DT2, HbA</a:t>
            </a:r>
            <a:r>
              <a:rPr lang="it-IT" sz="165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sz="1650" dirty="0">
                <a:latin typeface="Calibri" panose="020F0502020204030204" pitchFamily="34" charset="0"/>
                <a:cs typeface="Calibri" panose="020F0502020204030204" pitchFamily="34" charset="0"/>
              </a:rPr>
              <a:t> 7,0-10,5% e BMI 25-50 kg/m</a:t>
            </a:r>
            <a:r>
              <a:rPr lang="it-IT" sz="165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165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Clr>
                <a:srgbClr val="C71B20"/>
              </a:buClr>
            </a:pPr>
            <a:r>
              <a:rPr lang="it-IT" sz="1650" dirty="0">
                <a:latin typeface="Calibri" panose="020F0502020204030204" pitchFamily="34" charset="0"/>
                <a:cs typeface="Calibri" panose="020F0502020204030204" pitchFamily="34" charset="0"/>
              </a:rPr>
              <a:t>I partecipanti sono stati randomizzati (2:2:2:1:1:1:1:2) fra iniezioni settimanali di placebo, 1,5 mg di dulaglutide e dosi di mantenimento di retatrutide di 0,5 mg, 4 mg (dosaggio iniziale 2 mg), 4 mg (senza incremento), 8 mg (dosaggio iniziale 2 mg), 8 mg (dosaggio iniziale 4 mg) o 12 mg (dosaggio iniziale 2 mg).</a:t>
            </a:r>
          </a:p>
          <a:p>
            <a:pPr>
              <a:buClr>
                <a:srgbClr val="C71B20"/>
              </a:buClr>
            </a:pPr>
            <a:r>
              <a:rPr lang="it-IT" sz="1650" dirty="0">
                <a:latin typeface="Calibri" panose="020F0502020204030204" pitchFamily="34" charset="0"/>
                <a:cs typeface="Calibri" panose="020F0502020204030204" pitchFamily="34" charset="0"/>
              </a:rPr>
              <a:t>L’endpoint primario era rappresentato dalla variazione di HbA</a:t>
            </a:r>
            <a:r>
              <a:rPr lang="it-IT" sz="165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sz="1650" dirty="0">
                <a:latin typeface="Calibri" panose="020F0502020204030204" pitchFamily="34" charset="0"/>
                <a:cs typeface="Calibri" panose="020F0502020204030204" pitchFamily="34" charset="0"/>
              </a:rPr>
              <a:t> dal basale alla settimana 24.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Come è stato condotto questo studio? (2)</a:t>
            </a:r>
          </a:p>
        </p:txBody>
      </p:sp>
    </p:spTree>
    <p:extLst>
      <p:ext uri="{BB962C8B-B14F-4D97-AF65-F5344CB8AC3E}">
        <p14:creationId xmlns:p14="http://schemas.microsoft.com/office/powerpoint/2010/main" val="198620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82499"/>
            <a:ext cx="7886700" cy="304414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Clr>
                <a:srgbClr val="C71B20"/>
              </a:buClr>
              <a:buNone/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Obesità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Lo studio ha interessato 338 adulti, il 51,8% di sesso maschile.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Nei gruppi retatrutide, la variazione percentuale media dei minimi quadrati per il peso corporeo a 24 settimane è stata -7,2% nel gruppo 1 mg, -12,9% nel gruppo combinato 4 mg, -17,3% nel gruppo combinato 8 mg e -17,5% nel gruppo 12 mg, rispetto al -1,6% nel gruppo del placebo.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 48 settimane, la variazione percentuale media dei minimi quadrati nei gruppi retatrutide è stata -8,7% nel gruppo 1 mg, -17,1% nel gruppo combinato 4 mg, -22,8% nel gruppo combinato 8 mg e - 24,2% nel gruppo 12 mg, rispetto al -2,1% nel gruppo placebo.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(1)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75402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679467"/>
            <a:ext cx="7886700" cy="3140230"/>
          </a:xfrm>
        </p:spPr>
        <p:txBody>
          <a:bodyPr>
            <a:noAutofit/>
          </a:bodyPr>
          <a:lstStyle/>
          <a:p>
            <a:pPr marL="0" indent="0">
              <a:spcBef>
                <a:spcPts val="350"/>
              </a:spcBef>
              <a:buClr>
                <a:srgbClr val="C71B20"/>
              </a:buClr>
              <a:buNone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Obesità</a:t>
            </a:r>
          </a:p>
          <a:p>
            <a:pPr>
              <a:spcBef>
                <a:spcPts val="350"/>
              </a:spcBef>
              <a:buClr>
                <a:srgbClr val="C71B20"/>
              </a:buClr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 48 settimane, una riduzione ponderale ≥5, ≥10 e del ≥15 si è verificata rispettivamente nel 92, 75 e 60% dei partecipanti trattati con 4 mg di retatrutide; nel 100, 91 e 75% di quelli del gruppo con 8 mg; nel 100, 93 e 83% dei partecipanti trattati con 12 mg; e nel 27, 9 e 2% dei partecipanti del gruppo del placebo.</a:t>
            </a:r>
          </a:p>
          <a:p>
            <a:pPr>
              <a:spcBef>
                <a:spcPts val="350"/>
              </a:spcBef>
              <a:buClr>
                <a:srgbClr val="C71B20"/>
              </a:buClr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Nei gruppi di trattamento con retatrutide, gli eventi avversi più comuni sono stati gastrointestinali e correlati alla dose, per lo più lievi o moderati, e parzialmente attenuati da un dosaggio iniziale più basso (2 vs. 4 mg).</a:t>
            </a:r>
          </a:p>
          <a:p>
            <a:pPr>
              <a:spcBef>
                <a:spcPts val="350"/>
              </a:spcBef>
              <a:buClr>
                <a:srgbClr val="C71B20"/>
              </a:buClr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In una sottoanalisi dello studio di fase 2 sull’obesità, tutti i dosaggi di retatrutide hanno mostrato riduzioni significativamente maggiori del contenuto di grasso epatico rispetto al placebo nelle settimane 24 e 48; la riduzione relativa media del grasso epatico è stata &gt;80% con retatrutide 8 e 12 mg.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(1)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85364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41119"/>
            <a:ext cx="7886700" cy="311898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Clr>
                <a:srgbClr val="C71B20"/>
              </a:buClr>
              <a:buNone/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DT2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Complessivamente, nelle analisi di efficacia sono stati inclusi 275 partecipanti (1 ciascuno nel gruppo retatrutide 0,5 mg, nel gruppo di aumento graduale di 4 mg e nel gruppo di incremento lento di 8 mg, e 3 nel gruppo di aumento graduale di 12 mg erano stati inizialmente arruolati in maniera errata).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Dopo 24 settimane di trattamento con retatrutide, le variazioni medie dei minimi quadrati rispetto al basale per quanto riguarda l’HbA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sono state -0,43% per il gruppo 0,5 mg,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-1,39% per il gruppo di aumento da 4 mg, -1,30% per il gruppo 4 mg, -1,99% per il gruppo di aumento graduale di 8 mg, -1,88% per il gruppo di aumento rapido da 8 mg e -2,02%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per il gruppo di aumento da 12 mg, rispetto a -0,01% per il gruppo del placebo e -1,41% per il gruppo con dulaglutide da 1,5 mg.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(2)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1662652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1513</Words>
  <Application>Microsoft Macintosh PowerPoint</Application>
  <PresentationFormat>Presentazione su schermo (16:9)</PresentationFormat>
  <Paragraphs>52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MESSAGGI CHIAVE</vt:lpstr>
      <vt:lpstr>BACKGROUND Cosa c’è di noto su questo argomento?</vt:lpstr>
      <vt:lpstr>BACKGROUND Come è stato condotto questo studio? (1)</vt:lpstr>
      <vt:lpstr>BACKGROUND Come è stato condotto questo studio? (2)</vt:lpstr>
      <vt:lpstr>RISULTATI (1) Cosa aggiunge questo studio?</vt:lpstr>
      <vt:lpstr>RISULTATI (1) Cosa aggiunge questo studio?</vt:lpstr>
      <vt:lpstr>RISULTATI (2) Cosa aggiunge questo studio?</vt:lpstr>
      <vt:lpstr>RISULTATI (2) Cosa aggiunge questo studio?</vt:lpstr>
      <vt:lpstr>RISULTATI (2) Cosa aggiunge questo studio?</vt:lpstr>
      <vt:lpstr>CONCLUSIONI E PROSPETTIVE Qual è l’impatto di questo studio sulla pratica clinica?</vt:lpstr>
      <vt:lpstr>Rif. bibliografici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ADA23 - Focus on DT2</dc:title>
  <dc:subject/>
  <dc:creator>Giorgio Mantovani</dc:creator>
  <cp:keywords/>
  <dc:description/>
  <cp:lastModifiedBy>Giorgio Mantovani</cp:lastModifiedBy>
  <cp:revision>260</cp:revision>
  <dcterms:created xsi:type="dcterms:W3CDTF">2019-04-12T11:26:00Z</dcterms:created>
  <dcterms:modified xsi:type="dcterms:W3CDTF">2023-07-10T10:24:02Z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