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77" r:id="rId2"/>
    <p:sldId id="274" r:id="rId3"/>
    <p:sldId id="273" r:id="rId4"/>
    <p:sldId id="278" r:id="rId5"/>
    <p:sldId id="283" r:id="rId6"/>
    <p:sldId id="284" r:id="rId7"/>
    <p:sldId id="285" r:id="rId8"/>
    <p:sldId id="287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 Pata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090"/>
    <a:srgbClr val="FBCD7E"/>
    <a:srgbClr val="C71B20"/>
    <a:srgbClr val="C71B27"/>
    <a:srgbClr val="851C6E"/>
    <a:srgbClr val="7C7193"/>
    <a:srgbClr val="638CA4"/>
    <a:srgbClr val="976A98"/>
    <a:srgbClr val="D52B1C"/>
    <a:srgbClr val="A31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1"/>
    <p:restoredTop sz="94526"/>
  </p:normalViewPr>
  <p:slideViewPr>
    <p:cSldViewPr snapToGrid="0" snapToObjects="1">
      <p:cViewPr varScale="1">
        <p:scale>
          <a:sx n="126" d="100"/>
          <a:sy n="126" d="100"/>
        </p:scale>
        <p:origin x="448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4EBA3-3934-524E-8A73-AFE6F14643AF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49C6E-BA8E-8143-B34B-86127B909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4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Albero di palma, pianta, palma&#10;&#10;Descrizione generata automaticamente">
            <a:extLst>
              <a:ext uri="{FF2B5EF4-FFF2-40B4-BE49-F238E27FC236}">
                <a16:creationId xmlns:a16="http://schemas.microsoft.com/office/drawing/2014/main" id="{2B0376B4-3514-964E-EC7B-31D452DCF0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2BD009E0-D265-0B4B-8FCA-D4EF994EB27B}"/>
              </a:ext>
            </a:extLst>
          </p:cNvPr>
          <p:cNvSpPr/>
          <p:nvPr userDrawn="1"/>
        </p:nvSpPr>
        <p:spPr>
          <a:xfrm>
            <a:off x="2495708" y="4249419"/>
            <a:ext cx="415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Un servizio di aggiornamento scientifico</a:t>
            </a:r>
            <a:b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resa possibile grazie al contributo educazionale non condizionante di</a:t>
            </a:r>
            <a:endParaRPr lang="it-IT" sz="900" dirty="0">
              <a:solidFill>
                <a:schemeClr val="bg1"/>
              </a:solidFill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magine 12" descr="Immagine che contiene testo, Carattere, schermata, biglietto da visita&#10;&#10;Descrizione generata automaticamente">
            <a:extLst>
              <a:ext uri="{FF2B5EF4-FFF2-40B4-BE49-F238E27FC236}">
                <a16:creationId xmlns:a16="http://schemas.microsoft.com/office/drawing/2014/main" id="{C47BD714-A8C4-CD67-4C23-48A820353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663" y="1712990"/>
            <a:ext cx="3808674" cy="2011680"/>
          </a:xfrm>
          <a:prstGeom prst="rect">
            <a:avLst/>
          </a:prstGeom>
        </p:spPr>
      </p:pic>
      <p:pic>
        <p:nvPicPr>
          <p:cNvPr id="18" name="Immagine 17" descr="Immagine che contiene Carattere, Elementi grafici, logo, bianco&#10;&#10;Descrizione generata automaticamente">
            <a:extLst>
              <a:ext uri="{FF2B5EF4-FFF2-40B4-BE49-F238E27FC236}">
                <a16:creationId xmlns:a16="http://schemas.microsoft.com/office/drawing/2014/main" id="{E9D4DBD6-FFA5-0F53-AD93-A04CBE32FC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858" y="4633873"/>
            <a:ext cx="1586285" cy="418222"/>
          </a:xfrm>
          <a:prstGeom prst="rect">
            <a:avLst/>
          </a:prstGeom>
        </p:spPr>
      </p:pic>
      <p:pic>
        <p:nvPicPr>
          <p:cNvPr id="19" name="Immagine 18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90A6559D-E76E-C5B9-F508-5B22D62B8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8292" y="162019"/>
            <a:ext cx="2313698" cy="6766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42AD4E40-117F-6B31-36C6-0F975B12E1DC}"/>
              </a:ext>
            </a:extLst>
          </p:cNvPr>
          <p:cNvSpPr/>
          <p:nvPr userDrawn="1"/>
        </p:nvSpPr>
        <p:spPr>
          <a:xfrm>
            <a:off x="-11826" y="4898524"/>
            <a:ext cx="9155826" cy="244975"/>
          </a:xfrm>
          <a:prstGeom prst="rect">
            <a:avLst/>
          </a:prstGeom>
          <a:solidFill>
            <a:srgbClr val="C71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59" y="2595892"/>
            <a:ext cx="7796720" cy="40193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70EBCEE-B5E3-4644-960A-A6AC416C6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24516"/>
            <a:ext cx="831424" cy="144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1E87B41-3501-1743-BD32-D43DE7453B3B}"/>
              </a:ext>
            </a:extLst>
          </p:cNvPr>
          <p:cNvSpPr/>
          <p:nvPr userDrawn="1"/>
        </p:nvSpPr>
        <p:spPr>
          <a:xfrm>
            <a:off x="3554519" y="4898525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14" name="Immagine 13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B368D6B9-66FA-179A-129A-B310DCD954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8433" y="74984"/>
            <a:ext cx="1947134" cy="499849"/>
          </a:xfrm>
          <a:prstGeom prst="rect">
            <a:avLst/>
          </a:prstGeom>
        </p:spPr>
      </p:pic>
      <p:pic>
        <p:nvPicPr>
          <p:cNvPr id="2" name="Immagine 1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1EEE20CD-1990-C391-688E-E615C4514D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3435" y="600824"/>
            <a:ext cx="1237130" cy="499849"/>
          </a:xfrm>
          <a:prstGeom prst="rect">
            <a:avLst/>
          </a:prstGeom>
        </p:spPr>
      </p:pic>
      <p:pic>
        <p:nvPicPr>
          <p:cNvPr id="5" name="Immagine 4" descr="Immagine che contiene pianta, fiore&#10;&#10;Descrizione generata automaticamente">
            <a:extLst>
              <a:ext uri="{FF2B5EF4-FFF2-40B4-BE49-F238E27FC236}">
                <a16:creationId xmlns:a16="http://schemas.microsoft.com/office/drawing/2014/main" id="{53F5CCC6-C556-8311-ED2B-35C3A63861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53" y="3563515"/>
            <a:ext cx="857148" cy="133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4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55FD9E2-7354-89BB-BA0D-5E02D8BB52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4054" t="19561" r="17966" b="29222"/>
          <a:stretch/>
        </p:blipFill>
        <p:spPr>
          <a:xfrm>
            <a:off x="7569642" y="46602"/>
            <a:ext cx="1137693" cy="482146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0AB93F8B-984E-D411-70C3-10675D65124F}"/>
              </a:ext>
            </a:extLst>
          </p:cNvPr>
          <p:cNvSpPr/>
          <p:nvPr userDrawn="1"/>
        </p:nvSpPr>
        <p:spPr>
          <a:xfrm>
            <a:off x="-11826" y="4898524"/>
            <a:ext cx="9155826" cy="244975"/>
          </a:xfrm>
          <a:prstGeom prst="rect">
            <a:avLst/>
          </a:prstGeom>
          <a:solidFill>
            <a:srgbClr val="C71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33" y="822747"/>
            <a:ext cx="7886700" cy="75723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24516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898525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11" name="Immagine 10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A419AB66-9A49-66AF-BBC5-99038B00CE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172" y="147179"/>
            <a:ext cx="1696257" cy="244975"/>
          </a:xfrm>
          <a:prstGeom prst="rect">
            <a:avLst/>
          </a:prstGeom>
        </p:spPr>
      </p:pic>
      <p:pic>
        <p:nvPicPr>
          <p:cNvPr id="4" name="Immagine 3" descr="Immagine che contiene pianta, fiore&#10;&#10;Descrizione generata automaticamente">
            <a:extLst>
              <a:ext uri="{FF2B5EF4-FFF2-40B4-BE49-F238E27FC236}">
                <a16:creationId xmlns:a16="http://schemas.microsoft.com/office/drawing/2014/main" id="{8D3BFF83-157B-2EF2-31D1-5C55B3FF8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00307" y="3563515"/>
            <a:ext cx="857148" cy="1335008"/>
          </a:xfrm>
          <a:prstGeom prst="rect">
            <a:avLst/>
          </a:prstGeom>
        </p:spPr>
      </p:pic>
      <p:pic>
        <p:nvPicPr>
          <p:cNvPr id="7" name="Immagine 6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04D0D762-9E23-7916-28C1-06A4248BD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8054" y="147179"/>
            <a:ext cx="606315" cy="244975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8A9DF751-7C62-45E9-FC45-39FD0496B1B9}"/>
              </a:ext>
            </a:extLst>
          </p:cNvPr>
          <p:cNvSpPr>
            <a:spLocks noChangeAspect="1"/>
          </p:cNvSpPr>
          <p:nvPr userDrawn="1"/>
        </p:nvSpPr>
        <p:spPr>
          <a:xfrm>
            <a:off x="8707335" y="3194134"/>
            <a:ext cx="321026" cy="331568"/>
          </a:xfrm>
          <a:prstGeom prst="ellipse">
            <a:avLst/>
          </a:prstGeom>
          <a:solidFill>
            <a:srgbClr val="FBCD7E"/>
          </a:solidFill>
          <a:ln>
            <a:noFill/>
          </a:ln>
          <a:effectLst>
            <a:outerShdw blurRad="150271" dist="46806" dir="2700000" algn="tl" rotWithShape="0">
              <a:srgbClr val="F4E09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9889A2D-604C-AB98-53FE-9DA7617554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00307" y="3194134"/>
            <a:ext cx="857147" cy="4821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0376AF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80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1">
            <a:extLst>
              <a:ext uri="{FF2B5EF4-FFF2-40B4-BE49-F238E27FC236}">
                <a16:creationId xmlns:a16="http://schemas.microsoft.com/office/drawing/2014/main" id="{7113452F-ECB6-EFA4-16EC-3B589F818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956986"/>
            <a:ext cx="9144000" cy="1196413"/>
          </a:xfrm>
        </p:spPr>
        <p:txBody>
          <a:bodyPr/>
          <a:lstStyle/>
          <a:p>
            <a:r>
              <a:rPr lang="it-IT" sz="3200" dirty="0">
                <a:latin typeface="+mj-lt"/>
              </a:rPr>
              <a:t>Programma SURPASS: efficacia di tirzepatide</a:t>
            </a:r>
            <a:br>
              <a:rPr lang="it-IT" sz="3200" dirty="0">
                <a:latin typeface="+mj-lt"/>
              </a:rPr>
            </a:br>
            <a:r>
              <a:rPr lang="it-IT" sz="3200" dirty="0">
                <a:latin typeface="+mj-lt"/>
              </a:rPr>
              <a:t>in persone con DT2 a esordio giovanile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AC93D7E-01C2-6556-D9FC-7C74D148FCBB}"/>
              </a:ext>
            </a:extLst>
          </p:cNvPr>
          <p:cNvSpPr/>
          <p:nvPr/>
        </p:nvSpPr>
        <p:spPr>
          <a:xfrm>
            <a:off x="0" y="3467924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Presentato da:</a:t>
            </a:r>
          </a:p>
          <a:p>
            <a:pPr algn="ctr"/>
            <a:r>
              <a:rPr lang="it-IT" sz="2200" b="1" dirty="0">
                <a:solidFill>
                  <a:srgbClr val="C71B20"/>
                </a:solidFill>
              </a:rPr>
              <a:t>Philip </a:t>
            </a:r>
            <a:r>
              <a:rPr lang="it-IT" sz="2200" b="1" dirty="0" err="1">
                <a:solidFill>
                  <a:srgbClr val="C71B20"/>
                </a:solidFill>
              </a:rPr>
              <a:t>Zeitler</a:t>
            </a:r>
            <a:r>
              <a:rPr lang="it-IT" sz="2200" dirty="0"/>
              <a:t>*, et al.</a:t>
            </a:r>
          </a:p>
          <a:p>
            <a:pPr algn="ctr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16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U</a:t>
            </a:r>
            <a:r>
              <a:rPr lang="en-US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niversity of Colorado Anschutz Medical Campus, Aurora, CO; USA</a:t>
            </a:r>
            <a:r>
              <a:rPr lang="it-IT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03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579986"/>
            <a:ext cx="7886700" cy="3052737"/>
          </a:xfrm>
        </p:spPr>
        <p:txBody>
          <a:bodyPr/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Tirzepatide si associa a miglioramenti simili per quanto riguarda compenso glicemico, peso corporeo e marker cardiometabolici sia nel diabete tipo 2 a esordio giovanile sia in quello a esordio tardivo.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71B20"/>
                </a:solidFill>
                <a:latin typeface="+mj-lt"/>
              </a:rPr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3489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/>
          </a:bodyPr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diabete tipo 2 (DT2) a esordio giovanile, definito come diagnosticato prima dei 40 anni, si presenta con un decorso di malattia più aggressivo, un più rapido deterioramento delle beta-cellule e una risposta ridotta al trattamento antidiabetico rispetto al DT2 a esordio tardivo.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Tirzepatide (TZP), un nuovo agonista del recettore GIP/GLP-1 a somministrazione settimanale, ha di recente ottenuto l’approvazione per il trattamento del DT2 [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negli Stati Uniti,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NdE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].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BACKGROUND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c’è di noto su questo argomento?</a:t>
            </a:r>
          </a:p>
        </p:txBody>
      </p:sp>
    </p:spTree>
    <p:extLst>
      <p:ext uri="{BB962C8B-B14F-4D97-AF65-F5344CB8AC3E}">
        <p14:creationId xmlns:p14="http://schemas.microsoft.com/office/powerpoint/2010/main" val="165575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651750" cy="279234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Quest’analisi 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post-hoc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ha valutato gli effetti di TZP su compenso glicemico, peso corporeo e marcatori cardiometabolici nei partecipanti del programma SURPASS con DT2 a esordio giovanile.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Le variazioni rispetto al basale di HbA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peso corporeo, circonferenza vita, marker cardiometabolici (lipidi inclusi) e pressione arteriosa sono state messe a confronto tra partecipanti con DT2 a esordio giovanile (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= 873; 20,5%) e a esordio tardivo (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= 3394; 79,5%) alla settimana 40 (SURPASS-1, -2, -5) o alla settimana 52 (SURPASS-3).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BACKGROUND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Come è stato condotto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20378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782499"/>
            <a:ext cx="7886700" cy="304414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Non sono state osservate differenze negli effetti del trattamento fra i partecipanti con DT2 a esordio giovanile e quelli a esordio tardivo.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trattamento con TZP ha portato a miglioramenti simili per quanto riguarda HbA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e peso corporeo in entrambi i sottogruppi alla settimana 40/52 per tutti i dosaggi di TZP.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Inoltre, TZP (tutti i dosaggi) ha migliorato la circonferenza vita, i lipidi (trigliceridi e HDL) e la pressione sistolica in maniera simile tra i due gruppi.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RISULTATI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aggiunge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2853645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/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Nei partecipanti, la somministrazione di TZP ha portato a miglioramenti simili di HbA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peso corporeo e marcatori cardiometabolici (circonferenza vita, lipidi, pressione sistolica) indipendentemente dall’esordio giovanile o tardivo del DT2.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CONCLUSIONI E PROSPETTIVE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Qual è l’impatto di questo studio sulla pratica clinica?</a:t>
            </a:r>
          </a:p>
        </p:txBody>
      </p:sp>
    </p:spTree>
    <p:extLst>
      <p:ext uri="{BB962C8B-B14F-4D97-AF65-F5344CB8AC3E}">
        <p14:creationId xmlns:p14="http://schemas.microsoft.com/office/powerpoint/2010/main" val="81268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7605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Viol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483</TotalTime>
  <Words>415</Words>
  <Application>Microsoft Macintosh PowerPoint</Application>
  <PresentationFormat>Presentazione su schermo (16:9)</PresentationFormat>
  <Paragraphs>18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MESSAGGI CHIAVE</vt:lpstr>
      <vt:lpstr>BACKGROUND Cosa c’è di noto su questo argomento?</vt:lpstr>
      <vt:lpstr>BACKGROUND Come è stato condotto questo studio?</vt:lpstr>
      <vt:lpstr>RISULTATI Cosa aggiunge questo studio?</vt:lpstr>
      <vt:lpstr>CONCLUSIONI E PROSPETTIVE Qual è l’impatto di questo studio sulla pratica clinica?</vt:lpstr>
      <vt:lpstr>Presentazione standard di PowerPoint</vt:lpstr>
    </vt:vector>
  </TitlesOfParts>
  <Manager/>
  <Company>infomedica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ADA23 - Focus on DT2</dc:title>
  <dc:subject/>
  <dc:creator>Giorgio Mantovani</dc:creator>
  <cp:keywords/>
  <dc:description/>
  <cp:lastModifiedBy>Giorgio Mantovani</cp:lastModifiedBy>
  <cp:revision>259</cp:revision>
  <dcterms:created xsi:type="dcterms:W3CDTF">2019-04-12T11:26:00Z</dcterms:created>
  <dcterms:modified xsi:type="dcterms:W3CDTF">2023-07-05T10:12:34Z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