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77" r:id="rId2"/>
    <p:sldId id="274" r:id="rId3"/>
    <p:sldId id="273" r:id="rId4"/>
    <p:sldId id="278" r:id="rId5"/>
    <p:sldId id="283" r:id="rId6"/>
    <p:sldId id="284" r:id="rId7"/>
    <p:sldId id="288" r:id="rId8"/>
    <p:sldId id="285" r:id="rId9"/>
    <p:sldId id="287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o Pata" initials="M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090"/>
    <a:srgbClr val="FBCD7E"/>
    <a:srgbClr val="C71B20"/>
    <a:srgbClr val="C71B27"/>
    <a:srgbClr val="851C6E"/>
    <a:srgbClr val="7C7193"/>
    <a:srgbClr val="638CA4"/>
    <a:srgbClr val="976A98"/>
    <a:srgbClr val="D52B1C"/>
    <a:srgbClr val="A319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82"/>
    <p:restoredTop sz="94547"/>
  </p:normalViewPr>
  <p:slideViewPr>
    <p:cSldViewPr snapToGrid="0" snapToObjects="1">
      <p:cViewPr varScale="1">
        <p:scale>
          <a:sx n="110" d="100"/>
          <a:sy n="110" d="100"/>
        </p:scale>
        <p:origin x="44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4EBA3-3934-524E-8A73-AFE6F14643AF}" type="datetimeFigureOut">
              <a:rPr lang="it-IT" smtClean="0"/>
              <a:t>05/07/23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49C6E-BA8E-8143-B34B-86127B909F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5436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Immagine che contiene Albero di palma, pianta, palma&#10;&#10;Descrizione generata automaticamente">
            <a:extLst>
              <a:ext uri="{FF2B5EF4-FFF2-40B4-BE49-F238E27FC236}">
                <a16:creationId xmlns:a16="http://schemas.microsoft.com/office/drawing/2014/main" id="{2B0376B4-3514-964E-EC7B-31D452DCF0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2BD009E0-D265-0B4B-8FCA-D4EF994EB27B}"/>
              </a:ext>
            </a:extLst>
          </p:cNvPr>
          <p:cNvSpPr/>
          <p:nvPr userDrawn="1"/>
        </p:nvSpPr>
        <p:spPr>
          <a:xfrm>
            <a:off x="2495708" y="4249419"/>
            <a:ext cx="4152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9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Un servizio di aggiornamento scientifico</a:t>
            </a:r>
            <a:br>
              <a:rPr lang="it-IT" sz="9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it-IT" sz="9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resa possibile grazie al contributo educazionale non condizionante di</a:t>
            </a:r>
            <a:endParaRPr lang="it-IT" sz="900" dirty="0">
              <a:solidFill>
                <a:schemeClr val="bg1"/>
              </a:solidFill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magine 12" descr="Immagine che contiene testo, Carattere, schermata, biglietto da visita&#10;&#10;Descrizione generata automaticamente">
            <a:extLst>
              <a:ext uri="{FF2B5EF4-FFF2-40B4-BE49-F238E27FC236}">
                <a16:creationId xmlns:a16="http://schemas.microsoft.com/office/drawing/2014/main" id="{C47BD714-A8C4-CD67-4C23-48A8203535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663" y="1712990"/>
            <a:ext cx="3808674" cy="2011680"/>
          </a:xfrm>
          <a:prstGeom prst="rect">
            <a:avLst/>
          </a:prstGeom>
        </p:spPr>
      </p:pic>
      <p:pic>
        <p:nvPicPr>
          <p:cNvPr id="18" name="Immagine 17" descr="Immagine che contiene Carattere, Elementi grafici, logo, bianco&#10;&#10;Descrizione generata automaticamente">
            <a:extLst>
              <a:ext uri="{FF2B5EF4-FFF2-40B4-BE49-F238E27FC236}">
                <a16:creationId xmlns:a16="http://schemas.microsoft.com/office/drawing/2014/main" id="{E9D4DBD6-FFA5-0F53-AD93-A04CBE32FC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8858" y="4633873"/>
            <a:ext cx="1586285" cy="418222"/>
          </a:xfrm>
          <a:prstGeom prst="rect">
            <a:avLst/>
          </a:prstGeom>
        </p:spPr>
      </p:pic>
      <p:pic>
        <p:nvPicPr>
          <p:cNvPr id="19" name="Immagine 18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90A6559D-E76E-C5B9-F508-5B22D62B80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8292" y="162019"/>
            <a:ext cx="2313698" cy="6766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42AD4E40-117F-6B31-36C6-0F975B12E1DC}"/>
              </a:ext>
            </a:extLst>
          </p:cNvPr>
          <p:cNvSpPr/>
          <p:nvPr userDrawn="1"/>
        </p:nvSpPr>
        <p:spPr>
          <a:xfrm>
            <a:off x="-11826" y="4898524"/>
            <a:ext cx="9155826" cy="244975"/>
          </a:xfrm>
          <a:prstGeom prst="rect">
            <a:avLst/>
          </a:prstGeom>
          <a:solidFill>
            <a:srgbClr val="C71B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59" y="2595892"/>
            <a:ext cx="7796720" cy="401934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70EBCEE-B5E3-4644-960A-A6AC416C6D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183" y="4924516"/>
            <a:ext cx="831424" cy="14400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F1E87B41-3501-1743-BD32-D43DE7453B3B}"/>
              </a:ext>
            </a:extLst>
          </p:cNvPr>
          <p:cNvSpPr/>
          <p:nvPr userDrawn="1"/>
        </p:nvSpPr>
        <p:spPr>
          <a:xfrm>
            <a:off x="3554519" y="4898525"/>
            <a:ext cx="10363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0" algn="r">
              <a:tabLst/>
            </a:pPr>
            <a:r>
              <a:rPr lang="it-IT" sz="800" dirty="0">
                <a:solidFill>
                  <a:schemeClr val="bg1"/>
                </a:solidFill>
              </a:rPr>
              <a:t>Powered by</a:t>
            </a:r>
          </a:p>
        </p:txBody>
      </p:sp>
      <p:pic>
        <p:nvPicPr>
          <p:cNvPr id="14" name="Immagine 13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B368D6B9-66FA-179A-129A-B310DCD954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8433" y="74984"/>
            <a:ext cx="1947134" cy="499849"/>
          </a:xfrm>
          <a:prstGeom prst="rect">
            <a:avLst/>
          </a:prstGeom>
        </p:spPr>
      </p:pic>
      <p:pic>
        <p:nvPicPr>
          <p:cNvPr id="2" name="Immagine 1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1EEE20CD-1990-C391-688E-E615C4514D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3435" y="600824"/>
            <a:ext cx="1237130" cy="499849"/>
          </a:xfrm>
          <a:prstGeom prst="rect">
            <a:avLst/>
          </a:prstGeom>
        </p:spPr>
      </p:pic>
      <p:pic>
        <p:nvPicPr>
          <p:cNvPr id="5" name="Immagine 4" descr="Immagine che contiene pianta, fiore&#10;&#10;Descrizione generata automaticamente">
            <a:extLst>
              <a:ext uri="{FF2B5EF4-FFF2-40B4-BE49-F238E27FC236}">
                <a16:creationId xmlns:a16="http://schemas.microsoft.com/office/drawing/2014/main" id="{53F5CCC6-C556-8311-ED2B-35C3A63861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853" y="3563515"/>
            <a:ext cx="857148" cy="133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40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55FD9E2-7354-89BB-BA0D-5E02D8BB52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14054" t="19561" r="17966" b="29222"/>
          <a:stretch/>
        </p:blipFill>
        <p:spPr>
          <a:xfrm>
            <a:off x="7569642" y="46602"/>
            <a:ext cx="1137693" cy="482146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0AB93F8B-984E-D411-70C3-10675D65124F}"/>
              </a:ext>
            </a:extLst>
          </p:cNvPr>
          <p:cNvSpPr/>
          <p:nvPr userDrawn="1"/>
        </p:nvSpPr>
        <p:spPr>
          <a:xfrm>
            <a:off x="-11826" y="4898524"/>
            <a:ext cx="9155826" cy="244975"/>
          </a:xfrm>
          <a:prstGeom prst="rect">
            <a:avLst/>
          </a:prstGeom>
          <a:solidFill>
            <a:srgbClr val="C71B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33" y="822747"/>
            <a:ext cx="7886700" cy="757239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A25DD1E9-603A-F244-BDF0-DB9FE56531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183" y="4924516"/>
            <a:ext cx="831424" cy="144000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2305A19E-AB4B-374B-B09E-7E1FD05D3999}"/>
              </a:ext>
            </a:extLst>
          </p:cNvPr>
          <p:cNvSpPr/>
          <p:nvPr userDrawn="1"/>
        </p:nvSpPr>
        <p:spPr>
          <a:xfrm>
            <a:off x="3554519" y="4898525"/>
            <a:ext cx="10363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0" algn="r">
              <a:tabLst/>
            </a:pPr>
            <a:r>
              <a:rPr lang="it-IT" sz="800" dirty="0">
                <a:solidFill>
                  <a:schemeClr val="bg1"/>
                </a:solidFill>
              </a:rPr>
              <a:t>Powered by</a:t>
            </a:r>
          </a:p>
        </p:txBody>
      </p:sp>
      <p:pic>
        <p:nvPicPr>
          <p:cNvPr id="11" name="Immagine 10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A419AB66-9A49-66AF-BBC5-99038B00CE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172" y="147179"/>
            <a:ext cx="1696257" cy="244975"/>
          </a:xfrm>
          <a:prstGeom prst="rect">
            <a:avLst/>
          </a:prstGeom>
        </p:spPr>
      </p:pic>
      <p:pic>
        <p:nvPicPr>
          <p:cNvPr id="4" name="Immagine 3" descr="Immagine che contiene pianta, fiore&#10;&#10;Descrizione generata automaticamente">
            <a:extLst>
              <a:ext uri="{FF2B5EF4-FFF2-40B4-BE49-F238E27FC236}">
                <a16:creationId xmlns:a16="http://schemas.microsoft.com/office/drawing/2014/main" id="{8D3BFF83-157B-2EF2-31D1-5C55B3FF89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300307" y="3563515"/>
            <a:ext cx="857148" cy="1335008"/>
          </a:xfrm>
          <a:prstGeom prst="rect">
            <a:avLst/>
          </a:prstGeom>
        </p:spPr>
      </p:pic>
      <p:pic>
        <p:nvPicPr>
          <p:cNvPr id="7" name="Immagine 6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04D0D762-9E23-7916-28C1-06A4248BD1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8054" y="147179"/>
            <a:ext cx="606315" cy="244975"/>
          </a:xfrm>
          <a:prstGeom prst="rect">
            <a:avLst/>
          </a:prstGeom>
        </p:spPr>
      </p:pic>
      <p:sp>
        <p:nvSpPr>
          <p:cNvPr id="9" name="Ovale 8">
            <a:extLst>
              <a:ext uri="{FF2B5EF4-FFF2-40B4-BE49-F238E27FC236}">
                <a16:creationId xmlns:a16="http://schemas.microsoft.com/office/drawing/2014/main" id="{8A9DF751-7C62-45E9-FC45-39FD0496B1B9}"/>
              </a:ext>
            </a:extLst>
          </p:cNvPr>
          <p:cNvSpPr>
            <a:spLocks noChangeAspect="1"/>
          </p:cNvSpPr>
          <p:nvPr userDrawn="1"/>
        </p:nvSpPr>
        <p:spPr>
          <a:xfrm>
            <a:off x="8707335" y="3194134"/>
            <a:ext cx="321026" cy="331568"/>
          </a:xfrm>
          <a:prstGeom prst="ellipse">
            <a:avLst/>
          </a:prstGeom>
          <a:solidFill>
            <a:srgbClr val="FBCD7E"/>
          </a:solidFill>
          <a:ln>
            <a:noFill/>
          </a:ln>
          <a:effectLst>
            <a:outerShdw blurRad="150271" dist="46806" dir="2700000" algn="tl" rotWithShape="0">
              <a:srgbClr val="F4E09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9889A2D-604C-AB98-53FE-9DA7617554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300307" y="3194134"/>
            <a:ext cx="857147" cy="4821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5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rgbClr val="0376AF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0376AF"/>
        </a:buClr>
        <a:buFont typeface="Wingdings" pitchFamily="2" charset="2"/>
        <a:buChar char="§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0376AF"/>
        </a:buClr>
        <a:buFont typeface="Wingdings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800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1">
            <a:extLst>
              <a:ext uri="{FF2B5EF4-FFF2-40B4-BE49-F238E27FC236}">
                <a16:creationId xmlns:a16="http://schemas.microsoft.com/office/drawing/2014/main" id="{7113452F-ECB6-EFA4-16EC-3B589F818E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585732"/>
            <a:ext cx="9144000" cy="1567667"/>
          </a:xfrm>
        </p:spPr>
        <p:txBody>
          <a:bodyPr/>
          <a:lstStyle/>
          <a:p>
            <a:r>
              <a:rPr lang="it-IT" sz="3200" dirty="0">
                <a:latin typeface="+mj-lt"/>
              </a:rPr>
              <a:t>Efficacia e sicurezza di tirzepatide</a:t>
            </a:r>
            <a:br>
              <a:rPr lang="it-IT" sz="3200" dirty="0">
                <a:latin typeface="+mj-lt"/>
              </a:rPr>
            </a:br>
            <a:r>
              <a:rPr lang="it-IT" sz="3200" dirty="0">
                <a:latin typeface="+mj-lt"/>
              </a:rPr>
              <a:t>per il calo ponderale:</a:t>
            </a:r>
            <a:br>
              <a:rPr lang="it-IT" sz="3200" dirty="0">
                <a:latin typeface="+mj-lt"/>
              </a:rPr>
            </a:br>
            <a:r>
              <a:rPr lang="it-IT" sz="3200" dirty="0">
                <a:latin typeface="+mj-lt"/>
              </a:rPr>
              <a:t>una metanalisi di studi randomizzati controllati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AC93D7E-01C2-6556-D9FC-7C74D148FCBB}"/>
              </a:ext>
            </a:extLst>
          </p:cNvPr>
          <p:cNvSpPr/>
          <p:nvPr/>
        </p:nvSpPr>
        <p:spPr>
          <a:xfrm>
            <a:off x="0" y="3467924"/>
            <a:ext cx="9143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/>
              <a:t>Presentato da:</a:t>
            </a:r>
          </a:p>
          <a:p>
            <a:pPr algn="ctr"/>
            <a:r>
              <a:rPr lang="it-IT" sz="2200" b="1" dirty="0" err="1">
                <a:solidFill>
                  <a:srgbClr val="C71B20"/>
                </a:solidFill>
              </a:rPr>
              <a:t>Yasmin</a:t>
            </a:r>
            <a:r>
              <a:rPr lang="it-IT" sz="2200" b="1" dirty="0">
                <a:solidFill>
                  <a:srgbClr val="C71B20"/>
                </a:solidFill>
              </a:rPr>
              <a:t> L.L. </a:t>
            </a:r>
            <a:r>
              <a:rPr lang="it-IT" sz="2200" b="1" dirty="0" err="1">
                <a:solidFill>
                  <a:srgbClr val="C71B20"/>
                </a:solidFill>
              </a:rPr>
              <a:t>Mesquita</a:t>
            </a:r>
            <a:r>
              <a:rPr lang="it-IT" sz="2200" dirty="0"/>
              <a:t>*, et al.</a:t>
            </a:r>
          </a:p>
          <a:p>
            <a:pPr algn="ctr"/>
            <a:r>
              <a:rPr lang="it-IT" sz="1600" dirty="0"/>
              <a:t>*</a:t>
            </a:r>
            <a:r>
              <a:rPr lang="it-IT" sz="1600" dirty="0" err="1"/>
              <a:t>Macaé</a:t>
            </a:r>
            <a:r>
              <a:rPr lang="it-IT" sz="1600"/>
              <a:t>, Brazil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4093033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579986"/>
            <a:ext cx="7886700" cy="3052737"/>
          </a:xfrm>
        </p:spPr>
        <p:txBody>
          <a:bodyPr/>
          <a:lstStyle/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In questa metanalisi, tirzepatide ha ridotto significativamente il peso corporeo.</a:t>
            </a:r>
          </a:p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Nonostante possa aumentare gli eventi avversi gastrointestinali, rappresenta una valida opzione terapeutica per la gestione del peso.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C71B20"/>
                </a:solidFill>
                <a:latin typeface="+mj-lt"/>
              </a:rPr>
              <a:t>MESSAGGI CHIAVE</a:t>
            </a:r>
          </a:p>
        </p:txBody>
      </p:sp>
    </p:spTree>
    <p:extLst>
      <p:ext uri="{BB962C8B-B14F-4D97-AF65-F5344CB8AC3E}">
        <p14:creationId xmlns:p14="http://schemas.microsoft.com/office/powerpoint/2010/main" val="34890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840375"/>
            <a:ext cx="7886700" cy="2792348"/>
          </a:xfrm>
        </p:spPr>
        <p:txBody>
          <a:bodyPr>
            <a:normAutofit/>
          </a:bodyPr>
          <a:lstStyle/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Tirzepatide (TZP) è un nuovo doppio agonista recettoriale del polipeptide insulinotropico glucosio-dipendente e del peptide-1 glucagone-simile, approvato per il diabete tipo 2, che si è dimostrato fortemente efficace nel calo ponderale.</a:t>
            </a:r>
          </a:p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Questa una metanalisi è stata condotta per valutare l’efficacia e la sicurezza di TZP per il calo ponderale.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BACKGROUND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Cosa c’è di noto su questo argomento?</a:t>
            </a:r>
          </a:p>
        </p:txBody>
      </p:sp>
    </p:spTree>
    <p:extLst>
      <p:ext uri="{BB962C8B-B14F-4D97-AF65-F5344CB8AC3E}">
        <p14:creationId xmlns:p14="http://schemas.microsoft.com/office/powerpoint/2010/main" val="1655750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840375"/>
            <a:ext cx="7651750" cy="279234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Sono state effettuate ricerche su PubMed,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Cochrane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ed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Embase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fino a luglio 2022 di studi randomizzati controllati (RCT) che mettessero a confronto TZP e placebo per endpoint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coprimari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di variazione, assoluta e percentuale, del peso.</a:t>
            </a:r>
          </a:p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Sono stati utilizzati la differenza media (MD, </a:t>
            </a:r>
            <a:r>
              <a:rPr lang="it-IT" i="1" dirty="0" err="1">
                <a:latin typeface="Calibri" panose="020F0502020204030204" pitchFamily="34" charset="0"/>
                <a:cs typeface="Calibri" panose="020F0502020204030204" pitchFamily="34" charset="0"/>
              </a:rPr>
              <a:t>mean</a:t>
            </a:r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i="1" dirty="0" err="1">
                <a:latin typeface="Calibri" panose="020F0502020204030204" pitchFamily="34" charset="0"/>
                <a:cs typeface="Calibri" panose="020F0502020204030204" pitchFamily="34" charset="0"/>
              </a:rPr>
              <a:t>difference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) per valutare i risultati continui e l’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odds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ratio (OR) per gli outcome binari.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BACKGROUND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Come è stato condotto questo studio?</a:t>
            </a:r>
          </a:p>
        </p:txBody>
      </p:sp>
    </p:spTree>
    <p:extLst>
      <p:ext uri="{BB962C8B-B14F-4D97-AF65-F5344CB8AC3E}">
        <p14:creationId xmlns:p14="http://schemas.microsoft.com/office/powerpoint/2010/main" val="203789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782499"/>
            <a:ext cx="7705122" cy="304414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Dei 397 risultati della ricerca sono stati inclusi 6 studi, con 4036 partecipanti.</a:t>
            </a:r>
          </a:p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L’analisi aggregata ha mostrato che TZP 5, 10 e 15 mg era più efficace del placebo, con una MD nella variazione ponderale compresa fra -7,7 kg (IC 95% da -11,0 a -4,4;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&lt;0,001) e -11,8 kg (IC 95% da -17,4 a -6,2;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&lt;0,001).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RISULTATI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Cosa aggiunge questo studio? (1)</a:t>
            </a:r>
          </a:p>
        </p:txBody>
      </p:sp>
    </p:spTree>
    <p:extLst>
      <p:ext uri="{BB962C8B-B14F-4D97-AF65-F5344CB8AC3E}">
        <p14:creationId xmlns:p14="http://schemas.microsoft.com/office/powerpoint/2010/main" val="2853645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782499"/>
            <a:ext cx="7612525" cy="304414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La MD nella variazione percentuale del peso andava da -8,1% (IC 95% da -11,0 a -5,2;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&lt;0,001) a -12,4% (IC 95% da -17,2 a -7,5;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&lt;0,001).</a:t>
            </a:r>
          </a:p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Gli eventi avversi sono stati più frequenti con TZP rispetto al placebo, specialmente per la dose da 15 mg, relativamente a nausea (OR 4,2; IC 95% 2,4-7,5;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&lt;0,001), vomito (OR 7,0; IC 95% 4,3-11,4;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&lt;0,001)</a:t>
            </a:r>
            <a:b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e diarrea (OR 2,8; IC 95% 1,6-4,9;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&lt;0,001).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RISULTATI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Cosa aggiunge questo studio? (2)</a:t>
            </a:r>
          </a:p>
        </p:txBody>
      </p:sp>
    </p:spTree>
    <p:extLst>
      <p:ext uri="{BB962C8B-B14F-4D97-AF65-F5344CB8AC3E}">
        <p14:creationId xmlns:p14="http://schemas.microsoft.com/office/powerpoint/2010/main" val="368923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840375"/>
            <a:ext cx="7886700" cy="2792348"/>
          </a:xfrm>
        </p:spPr>
        <p:txBody>
          <a:bodyPr/>
          <a:lstStyle/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TZP determina un calo ponderale significativo.</a:t>
            </a:r>
          </a:p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Può dunque rappresentare una valida opzione terapeutica per la gestione del peso, seppur a scapito di un maggior tasso di eventi avversi gastrointestinali.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CONCLUSIONI E PROSPETTIVE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Qual è l’impatto di questo studio sulla pratica clinica?</a:t>
            </a:r>
          </a:p>
        </p:txBody>
      </p:sp>
    </p:spTree>
    <p:extLst>
      <p:ext uri="{BB962C8B-B14F-4D97-AF65-F5344CB8AC3E}">
        <p14:creationId xmlns:p14="http://schemas.microsoft.com/office/powerpoint/2010/main" val="81268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7605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Viol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487</TotalTime>
  <Words>468</Words>
  <Application>Microsoft Macintosh PowerPoint</Application>
  <PresentationFormat>Presentazione su schermo (16:9)</PresentationFormat>
  <Paragraphs>22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Tema di Office</vt:lpstr>
      <vt:lpstr>Presentazione standard di PowerPoint</vt:lpstr>
      <vt:lpstr>Presentazione standard di PowerPoint</vt:lpstr>
      <vt:lpstr>MESSAGGI CHIAVE</vt:lpstr>
      <vt:lpstr>BACKGROUND Cosa c’è di noto su questo argomento?</vt:lpstr>
      <vt:lpstr>BACKGROUND Come è stato condotto questo studio?</vt:lpstr>
      <vt:lpstr>RISULTATI Cosa aggiunge questo studio? (1)</vt:lpstr>
      <vt:lpstr>RISULTATI Cosa aggiunge questo studio? (2)</vt:lpstr>
      <vt:lpstr>CONCLUSIONI E PROSPETTIVE Qual è l’impatto di questo studio sulla pratica clinica?</vt:lpstr>
      <vt:lpstr>Presentazione standard di PowerPoint</vt:lpstr>
    </vt:vector>
  </TitlesOfParts>
  <Manager/>
  <Company>infomedica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ADA23 - Focus on DT2</dc:title>
  <dc:subject/>
  <dc:creator>Giorgio Mantovani</dc:creator>
  <cp:keywords/>
  <dc:description/>
  <cp:lastModifiedBy>Giorgio Mantovani</cp:lastModifiedBy>
  <cp:revision>261</cp:revision>
  <dcterms:created xsi:type="dcterms:W3CDTF">2019-04-12T11:26:00Z</dcterms:created>
  <dcterms:modified xsi:type="dcterms:W3CDTF">2023-07-05T10:26:41Z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